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19"/>
  </p:notesMasterIdLst>
  <p:handoutMasterIdLst>
    <p:handoutMasterId r:id="rId20"/>
  </p:handoutMasterIdLst>
  <p:sldIdLst>
    <p:sldId id="301" r:id="rId2"/>
    <p:sldId id="259" r:id="rId3"/>
    <p:sldId id="320" r:id="rId4"/>
    <p:sldId id="314" r:id="rId5"/>
    <p:sldId id="315" r:id="rId6"/>
    <p:sldId id="316" r:id="rId7"/>
    <p:sldId id="261" r:id="rId8"/>
    <p:sldId id="302" r:id="rId9"/>
    <p:sldId id="299" r:id="rId10"/>
    <p:sldId id="300" r:id="rId11"/>
    <p:sldId id="290" r:id="rId12"/>
    <p:sldId id="321" r:id="rId13"/>
    <p:sldId id="270" r:id="rId14"/>
    <p:sldId id="304" r:id="rId15"/>
    <p:sldId id="303" r:id="rId16"/>
    <p:sldId id="318" r:id="rId17"/>
    <p:sldId id="305" r:id="rId18"/>
  </p:sldIdLst>
  <p:sldSz cx="9144000" cy="6858000" type="screen4x3"/>
  <p:notesSz cx="7077075" cy="9385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700" autoAdjust="0"/>
  </p:normalViewPr>
  <p:slideViewPr>
    <p:cSldViewPr>
      <p:cViewPr varScale="1">
        <p:scale>
          <a:sx n="70" d="100"/>
          <a:sy n="70" d="100"/>
        </p:scale>
        <p:origin x="5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166" y="-120"/>
      </p:cViewPr>
      <p:guideLst>
        <p:guide orient="horz" pos="2956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pPr>
              <a:defRPr/>
            </a:pPr>
            <a:fld id="{12272C75-7268-45BC-8EA1-8F5C4E3FB10E}" type="datetimeFigureOut">
              <a:rPr lang="en-US"/>
              <a:pPr>
                <a:defRPr/>
              </a:pPr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pPr>
              <a:defRPr/>
            </a:pPr>
            <a:fld id="{A4E1C2B2-7C83-47A2-B99F-A6B8A2DDA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08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pPr>
              <a:defRPr/>
            </a:pPr>
            <a:fld id="{82CC50CE-04A3-4033-B987-5888E6E08BB1}" type="datetimeFigureOut">
              <a:rPr lang="en-US"/>
              <a:pPr>
                <a:defRPr/>
              </a:pPr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4" tIns="47032" rIns="94064" bIns="4703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7700"/>
            <a:ext cx="5661025" cy="4224338"/>
          </a:xfrm>
          <a:prstGeom prst="rect">
            <a:avLst/>
          </a:prstGeom>
        </p:spPr>
        <p:txBody>
          <a:bodyPr vert="horz" lIns="94064" tIns="47032" rIns="94064" bIns="4703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pPr>
              <a:defRPr/>
            </a:pPr>
            <a:fld id="{DA317615-4672-4E5D-A0F9-9EC93339C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14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is hyperlinked to Board</a:t>
            </a:r>
            <a:r>
              <a:rPr lang="en-US" baseline="0" dirty="0" smtClean="0"/>
              <a:t> of County Commissioners Meet Your Commission Website” http://cms.leoncountyfl.gov/Home/County-Commission/Meet-Your-Commissioners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317615-4672-4E5D-A0F9-9EC93339CCE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5D1DB-D218-42D5-ACD6-86433D207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20100" y="7620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0" y="25400"/>
            <a:ext cx="165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4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935913" y="4445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4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439150" y="6067425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3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4EA44-8AD1-486E-9095-FFCE02A24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1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2B4F3-133F-4003-81C1-F4A6AC34A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23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20100" y="7620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0" y="25400"/>
            <a:ext cx="165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935913" y="4445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4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439150" y="6067425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20100" y="7620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0" y="25400"/>
            <a:ext cx="165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935913" y="4445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4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439150" y="6067425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C1DF-67B0-4660-B3F1-F71857D50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20100" y="7620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0" y="25400"/>
            <a:ext cx="165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4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935913" y="4445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4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439150" y="6067425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5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9064-E754-42CE-A609-69F3B7A0B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20100" y="7620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0" y="25400"/>
            <a:ext cx="165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4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935913" y="4445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4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439150" y="6067425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4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0DAE6-E6B1-452C-89D8-4D88189FD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4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20100" y="7620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0" y="25400"/>
            <a:ext cx="165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935913" y="4445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4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439150" y="6067425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2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3D178-7AE8-4552-BCDE-A9BC724E4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20100" y="7620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0" y="25400"/>
            <a:ext cx="165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4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935913" y="4445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4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439150" y="6067425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7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D1058-94D0-476E-90AF-DAF4DEBD1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20100" y="7620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0" y="25400"/>
            <a:ext cx="165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935913" y="4445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4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439150" y="6067425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7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AA238-EC9B-494C-9871-4C3C6AEE3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20100" y="7620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0" y="25400"/>
            <a:ext cx="165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4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935913" y="4445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4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439150" y="6067425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2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AB12-045C-47FB-B0B6-8CC193B2C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20100" y="7620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0" y="25400"/>
            <a:ext cx="165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4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935913" y="4445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4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439150" y="6067425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9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CBC11-4992-4071-83E6-5596316E6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20100" y="7620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0" y="25400"/>
            <a:ext cx="165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4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935913" y="4445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4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439150" y="6067425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319 w 21600"/>
                <a:gd name="T3" fmla="*/ 172 h 21600"/>
                <a:gd name="T4" fmla="*/ 0 w 21600"/>
                <a:gd name="T5" fmla="*/ 1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0F89C1-4A19-4D5D-8C34-9BEB7361C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14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20100" y="7620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31000" y="25400"/>
            <a:ext cx="165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935913" y="44450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4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439150" y="6067425"/>
            <a:ext cx="381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8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charset="2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07504" y="371232"/>
            <a:ext cx="73132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u="sng" dirty="0" smtClean="0">
                <a:solidFill>
                  <a:schemeClr val="tx2"/>
                </a:solidFill>
                <a:latin typeface="Georgia"/>
                <a:cs typeface="Georgia"/>
              </a:rPr>
              <a:t>Chapter 9 - Local Government</a:t>
            </a:r>
            <a:endParaRPr lang="en-US" sz="3600" b="1" u="sng" dirty="0">
              <a:solidFill>
                <a:schemeClr val="tx2"/>
              </a:solidFill>
              <a:latin typeface="Georgia"/>
              <a:cs typeface="Georgia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73238" y="1982788"/>
            <a:ext cx="6405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sz="1400">
              <a:latin typeface="Verdana" pitchFamily="34" charset="0"/>
            </a:endParaRPr>
          </a:p>
        </p:txBody>
      </p:sp>
      <p:pic>
        <p:nvPicPr>
          <p:cNvPr id="14342" name="Picture 8" descr="http://innovation-park.com/wp-content/uploads/2012/04/LeonCoun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" y="1301750"/>
            <a:ext cx="198278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http://www.bigbendhc.org/images/tallahassee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3" y="4251325"/>
            <a:ext cx="3455987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http://files2.structurae.de/files/photos/wikipedia/Tallahassee_2C_Flori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9" y="3743324"/>
            <a:ext cx="4152900" cy="280273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://www.growinggreen.org/img/pic-courthou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561" y="964121"/>
            <a:ext cx="5807614" cy="264693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331640" y="620688"/>
            <a:ext cx="626345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u="sng" dirty="0">
                <a:solidFill>
                  <a:srgbClr val="FFFF00"/>
                </a:solidFill>
                <a:latin typeface="Georgia"/>
                <a:cs typeface="Georgia"/>
              </a:rPr>
              <a:t>Leon County Commissioners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429625" y="6446838"/>
            <a:ext cx="4191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700" b="1">
                <a:solidFill>
                  <a:srgbClr val="003399"/>
                </a:solidFill>
              </a:rPr>
              <a:t>NEXT</a:t>
            </a:r>
          </a:p>
        </p:txBody>
      </p:sp>
      <p:sp>
        <p:nvSpPr>
          <p:cNvPr id="20489" name="TextBox 2"/>
          <p:cNvSpPr txBox="1">
            <a:spLocks noChangeArrowheads="1"/>
          </p:cNvSpPr>
          <p:nvPr/>
        </p:nvSpPr>
        <p:spPr bwMode="auto">
          <a:xfrm>
            <a:off x="1331640" y="1484784"/>
            <a:ext cx="11713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 smtClean="0">
                <a:latin typeface="Georgia"/>
                <a:cs typeface="Georgia"/>
              </a:rPr>
              <a:t>Distrit</a:t>
            </a:r>
            <a:r>
              <a:rPr lang="en-US" sz="2000" b="1" u="sng" dirty="0" smtClean="0">
                <a:latin typeface="Georgia"/>
                <a:cs typeface="Georgia"/>
              </a:rPr>
              <a:t> 2</a:t>
            </a:r>
          </a:p>
          <a:p>
            <a:pPr algn="ctr"/>
            <a:r>
              <a:rPr lang="en-US" sz="2000" b="1" dirty="0" err="1" smtClean="0">
                <a:latin typeface="Georgia"/>
                <a:cs typeface="Georgia"/>
              </a:rPr>
              <a:t>Jimbo</a:t>
            </a:r>
            <a:r>
              <a:rPr lang="en-US" sz="2000" b="1" dirty="0" smtClean="0">
                <a:latin typeface="Georgia"/>
                <a:cs typeface="Georgia"/>
              </a:rPr>
              <a:t> </a:t>
            </a:r>
            <a:r>
              <a:rPr lang="en-US" sz="2000" b="1" dirty="0" err="1" smtClean="0">
                <a:latin typeface="Georgia"/>
                <a:cs typeface="Georgia"/>
              </a:rPr>
              <a:t>Jackon</a:t>
            </a:r>
            <a:r>
              <a:rPr lang="en-US" sz="2000" b="1" dirty="0" smtClean="0">
                <a:latin typeface="Georgia"/>
                <a:cs typeface="Georgia"/>
              </a:rPr>
              <a:t>-son</a:t>
            </a:r>
            <a:endParaRPr lang="en-US" sz="2000" b="1" dirty="0">
              <a:latin typeface="Georgia"/>
              <a:cs typeface="Georgia"/>
            </a:endParaRPr>
          </a:p>
        </p:txBody>
      </p:sp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3942586" y="1484784"/>
            <a:ext cx="1235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u="sng" dirty="0">
                <a:latin typeface="Georgia"/>
                <a:cs typeface="Georgia"/>
              </a:rPr>
              <a:t>District 4</a:t>
            </a:r>
          </a:p>
          <a:p>
            <a:pPr algn="ctr"/>
            <a:r>
              <a:rPr lang="en-US" sz="2000" b="1" dirty="0">
                <a:latin typeface="Georgia"/>
                <a:cs typeface="Georgia"/>
              </a:rPr>
              <a:t>Bryan </a:t>
            </a:r>
            <a:r>
              <a:rPr lang="en-US" sz="2000" b="1" dirty="0" err="1">
                <a:latin typeface="Georgia"/>
                <a:cs typeface="Georgia"/>
              </a:rPr>
              <a:t>Desloge</a:t>
            </a:r>
            <a:endParaRPr lang="en-US" sz="2000" b="1" dirty="0">
              <a:latin typeface="Georgia"/>
              <a:cs typeface="Georgia"/>
            </a:endParaRPr>
          </a:p>
        </p:txBody>
      </p:sp>
      <p:sp>
        <p:nvSpPr>
          <p:cNvPr id="20491" name="TextBox 13"/>
          <p:cNvSpPr txBox="1">
            <a:spLocks noChangeArrowheads="1"/>
          </p:cNvSpPr>
          <p:nvPr/>
        </p:nvSpPr>
        <p:spPr bwMode="auto">
          <a:xfrm>
            <a:off x="7596336" y="1484784"/>
            <a:ext cx="14401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latin typeface="Georgia"/>
                <a:cs typeface="Georgia"/>
              </a:rPr>
              <a:t>At-Large</a:t>
            </a:r>
          </a:p>
          <a:p>
            <a:pPr algn="ctr"/>
            <a:r>
              <a:rPr lang="en-US" sz="2000" b="1" dirty="0">
                <a:latin typeface="Georgia"/>
                <a:cs typeface="Georgia"/>
              </a:rPr>
              <a:t>Mary Ann</a:t>
            </a:r>
          </a:p>
          <a:p>
            <a:pPr algn="ctr"/>
            <a:r>
              <a:rPr lang="en-US" sz="2000" b="1" dirty="0">
                <a:latin typeface="Georgia"/>
                <a:cs typeface="Georgia"/>
              </a:rPr>
              <a:t>Lindley</a:t>
            </a:r>
          </a:p>
        </p:txBody>
      </p:sp>
      <p:sp>
        <p:nvSpPr>
          <p:cNvPr id="20492" name="TextBox 14"/>
          <p:cNvSpPr txBox="1">
            <a:spLocks noChangeArrowheads="1"/>
          </p:cNvSpPr>
          <p:nvPr/>
        </p:nvSpPr>
        <p:spPr bwMode="auto">
          <a:xfrm>
            <a:off x="6372200" y="1484784"/>
            <a:ext cx="12961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latin typeface="Georgia"/>
                <a:cs typeface="Georgia"/>
              </a:rPr>
              <a:t>At-Large</a:t>
            </a:r>
          </a:p>
          <a:p>
            <a:pPr algn="ctr"/>
            <a:r>
              <a:rPr lang="en-US" sz="2000" b="1" dirty="0">
                <a:latin typeface="Georgia"/>
                <a:cs typeface="Georgia"/>
              </a:rPr>
              <a:t>Nick</a:t>
            </a:r>
          </a:p>
          <a:p>
            <a:pPr algn="ctr"/>
            <a:r>
              <a:rPr lang="en-US" sz="2000" b="1" dirty="0">
                <a:latin typeface="Georgia"/>
                <a:cs typeface="Georgia"/>
              </a:rPr>
              <a:t>Maddox</a:t>
            </a:r>
          </a:p>
        </p:txBody>
      </p:sp>
      <p:sp>
        <p:nvSpPr>
          <p:cNvPr id="20493" name="TextBox 15"/>
          <p:cNvSpPr txBox="1">
            <a:spLocks noChangeArrowheads="1"/>
          </p:cNvSpPr>
          <p:nvPr/>
        </p:nvSpPr>
        <p:spPr bwMode="auto">
          <a:xfrm>
            <a:off x="5256470" y="1484784"/>
            <a:ext cx="11858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u="sng" dirty="0">
                <a:latin typeface="Georgia"/>
                <a:cs typeface="Georgia"/>
              </a:rPr>
              <a:t>District 5</a:t>
            </a:r>
          </a:p>
          <a:p>
            <a:pPr algn="ctr"/>
            <a:r>
              <a:rPr lang="en-US" sz="2000" b="1" dirty="0">
                <a:latin typeface="Georgia"/>
                <a:cs typeface="Georgia"/>
              </a:rPr>
              <a:t>Kristin Dozier</a:t>
            </a:r>
          </a:p>
        </p:txBody>
      </p:sp>
      <p:sp>
        <p:nvSpPr>
          <p:cNvPr id="20494" name="TextBox 16"/>
          <p:cNvSpPr txBox="1">
            <a:spLocks noChangeArrowheads="1"/>
          </p:cNvSpPr>
          <p:nvPr/>
        </p:nvSpPr>
        <p:spPr bwMode="auto">
          <a:xfrm>
            <a:off x="2589212" y="1484784"/>
            <a:ext cx="119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u="sng" dirty="0">
                <a:latin typeface="Georgia"/>
                <a:cs typeface="Georgia"/>
              </a:rPr>
              <a:t>District 3</a:t>
            </a:r>
          </a:p>
          <a:p>
            <a:pPr algn="ctr"/>
            <a:r>
              <a:rPr lang="en-US" sz="2000" b="1" dirty="0">
                <a:latin typeface="Georgia"/>
                <a:cs typeface="Georgia"/>
              </a:rPr>
              <a:t>John Dailey</a:t>
            </a:r>
          </a:p>
        </p:txBody>
      </p:sp>
      <p:sp>
        <p:nvSpPr>
          <p:cNvPr id="20495" name="TextBox 17"/>
          <p:cNvSpPr txBox="1">
            <a:spLocks noChangeArrowheads="1"/>
          </p:cNvSpPr>
          <p:nvPr/>
        </p:nvSpPr>
        <p:spPr bwMode="auto">
          <a:xfrm>
            <a:off x="107504" y="1484784"/>
            <a:ext cx="1228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u="sng" dirty="0">
                <a:latin typeface="Georgia"/>
                <a:cs typeface="Georgia"/>
              </a:rPr>
              <a:t>District 1</a:t>
            </a:r>
          </a:p>
          <a:p>
            <a:pPr algn="ctr"/>
            <a:r>
              <a:rPr lang="en-US" sz="2000" b="1" dirty="0">
                <a:latin typeface="Georgia"/>
                <a:cs typeface="Georgia"/>
              </a:rPr>
              <a:t>Bill Proctor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5287"/>
            <a:ext cx="1238250" cy="1543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30" y="3003414"/>
            <a:ext cx="1238250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50" y="2984043"/>
            <a:ext cx="1238250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70" y="2986313"/>
            <a:ext cx="1238250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910" y="3015508"/>
            <a:ext cx="1238250" cy="154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90" y="2995500"/>
            <a:ext cx="1238250" cy="154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64" y="2984043"/>
            <a:ext cx="1154704" cy="1543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34030" y="352699"/>
            <a:ext cx="70054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Organization and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Purpose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of</a:t>
            </a:r>
          </a:p>
          <a:p>
            <a:pPr algn="ctr" eaLnBrk="0" hangingPunct="0"/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C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ounty Government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9665" y="2547851"/>
            <a:ext cx="453675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lvl="1" indent="-228600" eaLnBrk="0" hangingPunct="0">
              <a:spcAft>
                <a:spcPts val="1200"/>
              </a:spcAft>
              <a:buSzPct val="100000"/>
              <a:buFontTx/>
              <a:buChar char="•"/>
            </a:pPr>
            <a:r>
              <a:rPr lang="en-US" sz="2800" dirty="0">
                <a:latin typeface="Georgia"/>
                <a:cs typeface="Georgia"/>
              </a:rPr>
              <a:t>County officials </a:t>
            </a:r>
            <a:r>
              <a:rPr lang="en-US" sz="2800" dirty="0" smtClean="0">
                <a:latin typeface="Georgia"/>
                <a:cs typeface="Georgia"/>
              </a:rPr>
              <a:t>can include a </a:t>
            </a:r>
            <a:r>
              <a:rPr lang="en-US" sz="2800" b="1" u="sng" dirty="0" smtClean="0">
                <a:solidFill>
                  <a:srgbClr val="FFFF00"/>
                </a:solidFill>
                <a:latin typeface="Georgia"/>
                <a:cs typeface="Georgia"/>
              </a:rPr>
              <a:t>Sheriff</a:t>
            </a:r>
            <a:r>
              <a:rPr lang="en-US" sz="2800" dirty="0" smtClean="0">
                <a:latin typeface="Georgia"/>
                <a:cs typeface="Georgia"/>
              </a:rPr>
              <a:t> </a:t>
            </a:r>
            <a:r>
              <a:rPr lang="en-US" sz="2800" dirty="0">
                <a:latin typeface="Georgia"/>
                <a:cs typeface="Georgia"/>
              </a:rPr>
              <a:t>and </a:t>
            </a:r>
            <a:r>
              <a:rPr lang="en-US" sz="2800" dirty="0" smtClean="0">
                <a:latin typeface="Georgia"/>
                <a:cs typeface="Georgia"/>
              </a:rPr>
              <a:t>Sheriff Deputies</a:t>
            </a:r>
            <a:r>
              <a:rPr lang="en-US" sz="2800" dirty="0">
                <a:latin typeface="Georgia"/>
                <a:cs typeface="Georgia"/>
              </a:rPr>
              <a:t>, </a:t>
            </a:r>
            <a:r>
              <a:rPr lang="en-US" sz="2800" b="1" u="sng" dirty="0">
                <a:solidFill>
                  <a:srgbClr val="FFFF00"/>
                </a:solidFill>
                <a:latin typeface="Georgia"/>
                <a:cs typeface="Georgia"/>
              </a:rPr>
              <a:t>county clerk</a:t>
            </a:r>
            <a:r>
              <a:rPr lang="en-US" sz="2800" dirty="0">
                <a:latin typeface="Georgia"/>
                <a:cs typeface="Georgia"/>
              </a:rPr>
              <a:t>, treasurer, </a:t>
            </a:r>
            <a:r>
              <a:rPr lang="en-US" sz="2800" dirty="0" smtClean="0">
                <a:latin typeface="Georgia"/>
                <a:cs typeface="Georgia"/>
              </a:rPr>
              <a:t>auditor, district attorney, tax collector, and supervisor of elections.</a:t>
            </a:r>
            <a:endParaRPr lang="en-US" sz="2800" dirty="0">
              <a:latin typeface="Georgia"/>
              <a:cs typeface="Georgia"/>
            </a:endParaRPr>
          </a:p>
          <a:p>
            <a:pPr marL="0" lvl="1" eaLnBrk="0" hangingPunct="0">
              <a:spcAft>
                <a:spcPts val="1200"/>
              </a:spcAft>
              <a:buSzPct val="100000"/>
            </a:pPr>
            <a:endParaRPr lang="en-US" sz="2800" dirty="0">
              <a:latin typeface="Georgia"/>
              <a:cs typeface="Georgia"/>
            </a:endParaRPr>
          </a:p>
        </p:txBody>
      </p:sp>
      <p:sp>
        <p:nvSpPr>
          <p:cNvPr id="18442" name="TextBox 1"/>
          <p:cNvSpPr txBox="1">
            <a:spLocks noChangeArrowheads="1"/>
          </p:cNvSpPr>
          <p:nvPr/>
        </p:nvSpPr>
        <p:spPr bwMode="auto">
          <a:xfrm>
            <a:off x="6610724" y="4947725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Sheriff Walt McNeil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58" y="1543545"/>
            <a:ext cx="4005489" cy="130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802" y="4850887"/>
            <a:ext cx="1871993" cy="19187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99795" y="612774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Doris </a:t>
            </a:r>
            <a:r>
              <a:rPr lang="en-US" sz="1600" dirty="0" err="1"/>
              <a:t>Maloy</a:t>
            </a:r>
            <a:endParaRPr lang="en-US" sz="1600" dirty="0"/>
          </a:p>
          <a:p>
            <a:r>
              <a:rPr lang="en-US" sz="1600" dirty="0"/>
              <a:t>Leon County Tax Collector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13434"/>
            <a:ext cx="1656184" cy="2108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51520" y="53217"/>
            <a:ext cx="50866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chemeClr val="tx2"/>
                </a:solidFill>
                <a:latin typeface="Georgia"/>
                <a:cs typeface="Georgia"/>
              </a:rPr>
              <a:t>Types of Municipalities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1124744"/>
            <a:ext cx="914460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lvl="1" indent="-228600" eaLnBrk="0" hangingPunct="0">
              <a:spcAft>
                <a:spcPts val="1200"/>
              </a:spcAft>
              <a:buSzPct val="100000"/>
              <a:buFontTx/>
              <a:buChar char="•"/>
            </a:pPr>
            <a:r>
              <a:rPr lang="en-US" sz="2800" dirty="0" smtClean="0">
                <a:latin typeface="Georgia"/>
                <a:cs typeface="Georgia"/>
              </a:rPr>
              <a:t>There are many different types of municipalities (local governments) that exist across America.</a:t>
            </a:r>
          </a:p>
          <a:p>
            <a:pPr marL="685800" lvl="2" indent="-228600" eaLnBrk="0" hangingPunct="0">
              <a:spcAft>
                <a:spcPts val="1200"/>
              </a:spcAft>
              <a:buSzPct val="100000"/>
              <a:buFontTx/>
              <a:buChar char="•"/>
            </a:pPr>
            <a:r>
              <a:rPr lang="en-US" sz="24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Villages</a:t>
            </a:r>
            <a:r>
              <a:rPr lang="en-US" sz="2400" dirty="0" smtClean="0">
                <a:latin typeface="Georgia"/>
                <a:cs typeface="Georgia"/>
              </a:rPr>
              <a:t> – are the </a:t>
            </a:r>
            <a:r>
              <a:rPr lang="en-US" sz="24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smallest form </a:t>
            </a:r>
            <a:r>
              <a:rPr lang="en-US" sz="2400" dirty="0" smtClean="0">
                <a:latin typeface="Georgia"/>
                <a:cs typeface="Georgia"/>
              </a:rPr>
              <a:t>of municipal government in Florida and can be created when populations grow and need to organize.</a:t>
            </a:r>
          </a:p>
          <a:p>
            <a:pPr marL="685800" lvl="2" indent="-228600" eaLnBrk="0" hangingPunct="0">
              <a:spcAft>
                <a:spcPts val="1200"/>
              </a:spcAft>
              <a:buSzPct val="100000"/>
              <a:buFontTx/>
              <a:buChar char="•"/>
            </a:pPr>
            <a:r>
              <a:rPr lang="en-US" sz="24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Towns</a:t>
            </a:r>
            <a:r>
              <a:rPr lang="en-US" sz="2400" dirty="0" smtClean="0">
                <a:latin typeface="Georgia"/>
                <a:cs typeface="Georgia"/>
              </a:rPr>
              <a:t> – originated in the </a:t>
            </a:r>
            <a:r>
              <a:rPr lang="en-US" sz="24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New England </a:t>
            </a:r>
            <a:r>
              <a:rPr lang="en-US" sz="2400" dirty="0" smtClean="0">
                <a:latin typeface="Georgia"/>
                <a:cs typeface="Georgia"/>
              </a:rPr>
              <a:t>area and many towns there still practice </a:t>
            </a:r>
            <a:r>
              <a:rPr lang="en-US" sz="24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direct democracy</a:t>
            </a:r>
            <a:r>
              <a:rPr lang="en-US" sz="2400" dirty="0" smtClean="0">
                <a:latin typeface="Georgia"/>
                <a:cs typeface="Georgia"/>
              </a:rPr>
              <a:t>; towns generally have larger populations than villages and require more local services.</a:t>
            </a:r>
          </a:p>
          <a:p>
            <a:pPr marL="685800" lvl="2" indent="-228600" eaLnBrk="0" hangingPunct="0">
              <a:spcAft>
                <a:spcPts val="1200"/>
              </a:spcAft>
              <a:buSzPct val="100000"/>
              <a:buFontTx/>
              <a:buChar char="•"/>
            </a:pPr>
            <a:r>
              <a:rPr lang="en-US" sz="24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Cities</a:t>
            </a:r>
            <a:r>
              <a:rPr lang="en-US" sz="2400" dirty="0" smtClean="0">
                <a:latin typeface="Georgia"/>
                <a:cs typeface="Georgia"/>
              </a:rPr>
              <a:t> – are the </a:t>
            </a:r>
            <a:r>
              <a:rPr lang="en-US" sz="24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largest </a:t>
            </a:r>
            <a:r>
              <a:rPr lang="en-US" sz="2400" dirty="0" smtClean="0">
                <a:latin typeface="Georgia"/>
                <a:cs typeface="Georgia"/>
              </a:rPr>
              <a:t>kind of municipalities.  The state government grants </a:t>
            </a:r>
            <a:r>
              <a:rPr lang="en-US" sz="24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home rule </a:t>
            </a:r>
            <a:r>
              <a:rPr lang="en-US" sz="2400" dirty="0" smtClean="0">
                <a:latin typeface="Georgia"/>
                <a:cs typeface="Georgia"/>
              </a:rPr>
              <a:t>which allows cities to be created by </a:t>
            </a:r>
            <a:r>
              <a:rPr lang="en-US" sz="24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charters</a:t>
            </a:r>
            <a:r>
              <a:rPr lang="en-US" sz="2400" dirty="0" smtClean="0">
                <a:latin typeface="Georgia"/>
                <a:cs typeface="Georgia"/>
              </a:rPr>
              <a:t> that are approved by the </a:t>
            </a:r>
            <a:r>
              <a:rPr lang="en-US" sz="24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voters</a:t>
            </a:r>
            <a:r>
              <a:rPr lang="en-US" sz="2400" dirty="0" smtClean="0">
                <a:latin typeface="Georgia"/>
                <a:cs typeface="Georgia"/>
              </a:rPr>
              <a:t>. </a:t>
            </a:r>
            <a:endParaRPr lang="en-US" sz="2800" dirty="0" smtClean="0">
              <a:latin typeface="Georgia"/>
              <a:cs typeface="Georgia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429625" y="6446838"/>
            <a:ext cx="4191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700" b="1">
                <a:solidFill>
                  <a:srgbClr val="003399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04591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3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95536" y="361023"/>
            <a:ext cx="53367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chemeClr val="tx2"/>
                </a:solidFill>
                <a:latin typeface="Georgia"/>
                <a:cs typeface="Georgia"/>
              </a:rPr>
              <a:t>How Are Cities Formed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?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4889" y="997078"/>
            <a:ext cx="914460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lvl="1" indent="-228600" eaLnBrk="0" hangingPunct="0">
              <a:spcAft>
                <a:spcPts val="1200"/>
              </a:spcAft>
              <a:buSzPct val="100000"/>
              <a:buFontTx/>
              <a:buChar char="•"/>
            </a:pPr>
            <a:r>
              <a:rPr lang="en-US" sz="2800" dirty="0" smtClean="0">
                <a:latin typeface="Georgia"/>
                <a:cs typeface="Georgia"/>
              </a:rPr>
              <a:t>Cities are created </a:t>
            </a:r>
            <a:r>
              <a:rPr lang="en-US" sz="2800" dirty="0">
                <a:latin typeface="Georgia"/>
                <a:cs typeface="Georgia"/>
              </a:rPr>
              <a:t>when </a:t>
            </a:r>
            <a:r>
              <a:rPr lang="en-US" sz="2800" b="1" i="1" u="sng" dirty="0">
                <a:solidFill>
                  <a:srgbClr val="FFFF00"/>
                </a:solidFill>
                <a:latin typeface="Georgia"/>
                <a:cs typeface="Georgia"/>
              </a:rPr>
              <a:t>populations grow</a:t>
            </a:r>
            <a:r>
              <a:rPr lang="en-US" sz="2800" b="1" i="1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latin typeface="Georgia"/>
                <a:cs typeface="Georgia"/>
              </a:rPr>
              <a:t>and need to </a:t>
            </a:r>
            <a:r>
              <a:rPr lang="en-US" sz="2800" dirty="0" smtClean="0">
                <a:latin typeface="Georgia"/>
                <a:cs typeface="Georgia"/>
              </a:rPr>
              <a:t>organize to better care for the people.</a:t>
            </a:r>
            <a:endParaRPr lang="en-US" sz="2800" dirty="0">
              <a:latin typeface="Georgia"/>
              <a:cs typeface="Georgia"/>
            </a:endParaRPr>
          </a:p>
          <a:p>
            <a:pPr marL="228600" lvl="1" indent="-228600" eaLnBrk="0" hangingPunct="0">
              <a:spcAft>
                <a:spcPts val="1200"/>
              </a:spcAft>
              <a:buSzPct val="100000"/>
              <a:buFontTx/>
              <a:buChar char="•"/>
            </a:pPr>
            <a:r>
              <a:rPr lang="en-US" sz="2800" dirty="0" smtClean="0">
                <a:latin typeface="Georgia"/>
                <a:cs typeface="Georgia"/>
              </a:rPr>
              <a:t>Cities are </a:t>
            </a:r>
            <a:r>
              <a:rPr lang="en-US" sz="2800" b="1" i="1" u="sng" dirty="0">
                <a:solidFill>
                  <a:srgbClr val="FFFF00"/>
                </a:solidFill>
                <a:latin typeface="Georgia"/>
                <a:cs typeface="Georgia"/>
              </a:rPr>
              <a:t>s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elf-governing</a:t>
            </a:r>
            <a:r>
              <a:rPr lang="en-US" sz="2800" b="1" i="1" dirty="0" smtClean="0">
                <a:latin typeface="Georgia"/>
                <a:cs typeface="Georgia"/>
              </a:rPr>
              <a:t> </a:t>
            </a:r>
            <a:r>
              <a:rPr lang="en-US" sz="2800" dirty="0" smtClean="0">
                <a:latin typeface="Georgia"/>
                <a:cs typeface="Georgia"/>
              </a:rPr>
              <a:t>municipalities – which means they choose their leaders, pass ordinances, etc.</a:t>
            </a:r>
            <a:endParaRPr lang="en-US" sz="2800" dirty="0">
              <a:latin typeface="Georgia"/>
              <a:cs typeface="Georgia"/>
            </a:endParaRPr>
          </a:p>
          <a:p>
            <a:pPr marL="228600" lvl="1" indent="-228600" eaLnBrk="0" hangingPunct="0">
              <a:spcAft>
                <a:spcPts val="1200"/>
              </a:spcAft>
              <a:buSzPct val="100000"/>
              <a:buFontTx/>
              <a:buChar char="•"/>
            </a:pPr>
            <a:r>
              <a:rPr lang="en-US" sz="2800" dirty="0" smtClean="0">
                <a:latin typeface="Georgia"/>
                <a:cs typeface="Georgia"/>
              </a:rPr>
              <a:t>City governments collect </a:t>
            </a:r>
            <a:r>
              <a:rPr lang="en-US" sz="2800" dirty="0">
                <a:latin typeface="Georgia"/>
                <a:cs typeface="Georgia"/>
              </a:rPr>
              <a:t>taxes and </a:t>
            </a:r>
            <a:r>
              <a:rPr lang="en-US" sz="2800" dirty="0" smtClean="0">
                <a:latin typeface="Georgia"/>
                <a:cs typeface="Georgia"/>
              </a:rPr>
              <a:t>provide 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local</a:t>
            </a:r>
            <a:r>
              <a:rPr lang="en-US" sz="2800" u="sng" dirty="0" smtClean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lang="en-US" sz="2800" b="1" i="1" u="sng" dirty="0">
                <a:solidFill>
                  <a:srgbClr val="FFFF00"/>
                </a:solidFill>
                <a:latin typeface="Georgia"/>
                <a:cs typeface="Georgia"/>
              </a:rPr>
              <a:t>services</a:t>
            </a:r>
          </a:p>
          <a:p>
            <a:pPr marL="228600" lvl="1" indent="-228600" eaLnBrk="0" hangingPunct="0">
              <a:spcAft>
                <a:spcPts val="1200"/>
              </a:spcAft>
              <a:buSzPct val="100000"/>
              <a:buFontTx/>
              <a:buChar char="•"/>
            </a:pPr>
            <a:r>
              <a:rPr lang="en-US" sz="2800" dirty="0" smtClean="0">
                <a:latin typeface="Georgia"/>
                <a:cs typeface="Georgia"/>
              </a:rPr>
              <a:t>The city of Tallahassee is governed </a:t>
            </a:r>
            <a:r>
              <a:rPr lang="en-US" sz="2800" dirty="0">
                <a:latin typeface="Georgia"/>
                <a:cs typeface="Georgia"/>
              </a:rPr>
              <a:t>by a 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City Commission</a:t>
            </a:r>
            <a:r>
              <a:rPr lang="en-US" sz="2800" dirty="0" smtClean="0">
                <a:latin typeface="Georgia"/>
                <a:cs typeface="Georgia"/>
              </a:rPr>
              <a:t> (legislative body) with </a:t>
            </a:r>
            <a:r>
              <a:rPr lang="en-US" sz="2800" dirty="0">
                <a:latin typeface="Georgia"/>
                <a:cs typeface="Georgia"/>
              </a:rPr>
              <a:t>an </a:t>
            </a:r>
            <a:r>
              <a:rPr lang="en-US" sz="2800" dirty="0" smtClean="0">
                <a:latin typeface="Georgia"/>
                <a:cs typeface="Georgia"/>
              </a:rPr>
              <a:t>executive called, 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Mayor</a:t>
            </a:r>
            <a:r>
              <a:rPr lang="en-US" sz="2800" dirty="0" smtClean="0">
                <a:latin typeface="Georgia"/>
                <a:cs typeface="Georgia"/>
              </a:rPr>
              <a:t>.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429625" y="6446838"/>
            <a:ext cx="4191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700" b="1">
                <a:solidFill>
                  <a:srgbClr val="003399"/>
                </a:solidFill>
              </a:rPr>
              <a:t>NEXT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908486"/>
            <a:ext cx="3222526" cy="1757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3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825524" y="739540"/>
            <a:ext cx="56150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The City of Tallahassee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429625" y="6446838"/>
            <a:ext cx="4191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700" b="1">
                <a:solidFill>
                  <a:srgbClr val="003399"/>
                </a:solidFill>
              </a:rPr>
              <a:t>NEXT</a:t>
            </a:r>
          </a:p>
        </p:txBody>
      </p:sp>
      <p:pic>
        <p:nvPicPr>
          <p:cNvPr id="30728" name="Picture 2" descr="http://wpcontent.answcdn.com/wikipedia/commons/thumb/5/51/Leon_County_Florida_Incorporated_and_Unincorporated_areas_Tallahassee_Highlighted.svg/250px-Leon_County_Florida_Incorporated_and_Unincorporated_areas_Tallahassee_Highlighted.svg.png"/>
          <p:cNvPicPr>
            <a:picLocks noChangeAspect="1" noChangeArrowheads="1"/>
          </p:cNvPicPr>
          <p:nvPr/>
        </p:nvPicPr>
        <p:blipFill>
          <a:blip r:embed="rId2" cstate="print"/>
          <a:srcRect t="26849" r="31032"/>
          <a:stretch>
            <a:fillRect/>
          </a:stretch>
        </p:blipFill>
        <p:spPr bwMode="auto">
          <a:xfrm>
            <a:off x="671513" y="2206625"/>
            <a:ext cx="67691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Line Callout 1 2"/>
          <p:cNvSpPr>
            <a:spLocks/>
          </p:cNvSpPr>
          <p:nvPr/>
        </p:nvSpPr>
        <p:spPr bwMode="auto">
          <a:xfrm flipH="1">
            <a:off x="419100" y="4522788"/>
            <a:ext cx="1368425" cy="396875"/>
          </a:xfrm>
          <a:prstGeom prst="borderCallout1">
            <a:avLst>
              <a:gd name="adj1" fmla="val 18750"/>
              <a:gd name="adj2" fmla="val -8333"/>
              <a:gd name="adj3" fmla="val 198514"/>
              <a:gd name="adj4" fmla="val -16669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800">
                <a:latin typeface="Times" pitchFamily="18" charset="0"/>
              </a:rPr>
              <a:t>Airport</a:t>
            </a:r>
          </a:p>
        </p:txBody>
      </p:sp>
      <p:sp>
        <p:nvSpPr>
          <p:cNvPr id="30730" name="Line Callout 1 12"/>
          <p:cNvSpPr>
            <a:spLocks/>
          </p:cNvSpPr>
          <p:nvPr/>
        </p:nvSpPr>
        <p:spPr bwMode="auto">
          <a:xfrm>
            <a:off x="7092950" y="5072063"/>
            <a:ext cx="1917700" cy="395287"/>
          </a:xfrm>
          <a:prstGeom prst="borderCallout1">
            <a:avLst>
              <a:gd name="adj1" fmla="val 18750"/>
              <a:gd name="adj2" fmla="val -8333"/>
              <a:gd name="adj3" fmla="val 148718"/>
              <a:gd name="adj4" fmla="val -7841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800">
                <a:latin typeface="Times" pitchFamily="18" charset="0"/>
              </a:rPr>
              <a:t>Southwood</a:t>
            </a:r>
          </a:p>
        </p:txBody>
      </p:sp>
      <p:sp>
        <p:nvSpPr>
          <p:cNvPr id="30731" name="Line Callout 1 13"/>
          <p:cNvSpPr>
            <a:spLocks/>
          </p:cNvSpPr>
          <p:nvPr/>
        </p:nvSpPr>
        <p:spPr bwMode="auto">
          <a:xfrm flipH="1">
            <a:off x="693738" y="3933825"/>
            <a:ext cx="1370012" cy="395288"/>
          </a:xfrm>
          <a:prstGeom prst="borderCallout1">
            <a:avLst>
              <a:gd name="adj1" fmla="val 18750"/>
              <a:gd name="adj2" fmla="val -8333"/>
              <a:gd name="adj3" fmla="val 207569"/>
              <a:gd name="adj4" fmla="val -174551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>
                <a:latin typeface="Times" pitchFamily="18" charset="0"/>
              </a:rPr>
              <a:t>FSU</a:t>
            </a:r>
          </a:p>
        </p:txBody>
      </p:sp>
      <p:pic>
        <p:nvPicPr>
          <p:cNvPr id="30733" name="Picture 8" descr="http://www.bigbendhc.org/images/tallahassee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3" y="2136775"/>
            <a:ext cx="3455987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3528" y="764704"/>
            <a:ext cx="6060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Tallahassee Government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429625" y="6446838"/>
            <a:ext cx="4191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700" b="1">
                <a:solidFill>
                  <a:srgbClr val="003399"/>
                </a:solidFill>
              </a:rPr>
              <a:t>NEXT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2132856"/>
            <a:ext cx="532859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chemeClr val="tx1">
                    <a:lumMod val="95000"/>
                  </a:schemeClr>
                </a:solidFill>
                <a:latin typeface="Georgia"/>
                <a:cs typeface="Georgia"/>
              </a:rPr>
              <a:t>Mayor:</a:t>
            </a:r>
            <a:r>
              <a:rPr lang="en-US" sz="24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 Andrew Gillum</a:t>
            </a:r>
          </a:p>
          <a:p>
            <a:pPr>
              <a:defRPr/>
            </a:pPr>
            <a:endParaRPr lang="en-US" sz="2400" b="1" u="sng" dirty="0" smtClean="0">
              <a:solidFill>
                <a:srgbClr val="FFFF00"/>
              </a:solidFill>
              <a:latin typeface="Georgia"/>
              <a:cs typeface="Georgia"/>
            </a:endParaRPr>
          </a:p>
          <a:p>
            <a:pPr>
              <a:defRPr/>
            </a:pPr>
            <a:r>
              <a:rPr lang="en-US" sz="2400" dirty="0" smtClean="0">
                <a:latin typeface="Georgia"/>
                <a:cs typeface="Georgia"/>
              </a:rPr>
              <a:t>Roles </a:t>
            </a:r>
            <a:r>
              <a:rPr lang="en-US" sz="2400" dirty="0">
                <a:latin typeface="Georgia"/>
                <a:cs typeface="Georgia"/>
              </a:rPr>
              <a:t>of the Mayor: </a:t>
            </a:r>
            <a:endParaRPr lang="en-US" sz="2400" dirty="0" smtClean="0">
              <a:latin typeface="Georgia"/>
              <a:cs typeface="Georgia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dirty="0">
                <a:latin typeface="Georgia"/>
                <a:cs typeface="Georgia"/>
              </a:rPr>
              <a:t>P</a:t>
            </a:r>
            <a:r>
              <a:rPr lang="en-US" sz="2400" dirty="0" smtClean="0">
                <a:latin typeface="Georgia"/>
                <a:cs typeface="Georgia"/>
              </a:rPr>
              <a:t>resides </a:t>
            </a:r>
            <a:r>
              <a:rPr lang="en-US" sz="2400" dirty="0">
                <a:latin typeface="Georgia"/>
                <a:cs typeface="Georgia"/>
              </a:rPr>
              <a:t>at </a:t>
            </a:r>
            <a:r>
              <a:rPr lang="en-US" sz="24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meetings</a:t>
            </a:r>
            <a:endParaRPr lang="en-US" sz="2400" dirty="0">
              <a:latin typeface="Georgia"/>
              <a:cs typeface="Georgia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Head </a:t>
            </a:r>
            <a:r>
              <a:rPr lang="en-US" sz="2400" b="1" i="1" u="sng" dirty="0">
                <a:solidFill>
                  <a:srgbClr val="FFFF00"/>
                </a:solidFill>
                <a:latin typeface="Georgia"/>
                <a:cs typeface="Georgia"/>
              </a:rPr>
              <a:t>of the </a:t>
            </a:r>
            <a:r>
              <a:rPr lang="en-US" sz="24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City</a:t>
            </a:r>
            <a:r>
              <a:rPr lang="en-US" sz="2400" b="1" i="1" dirty="0" smtClean="0">
                <a:latin typeface="Georgia"/>
                <a:cs typeface="Georgia"/>
              </a:rPr>
              <a:t>/</a:t>
            </a:r>
            <a:r>
              <a:rPr lang="en-US" sz="2400" dirty="0" smtClean="0">
                <a:latin typeface="Georgia"/>
                <a:cs typeface="Georgia"/>
              </a:rPr>
              <a:t>(also our ceremonial leader)</a:t>
            </a:r>
            <a:endParaRPr lang="en-US" sz="2400" dirty="0">
              <a:latin typeface="Georgia"/>
              <a:cs typeface="Georgia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Enforces</a:t>
            </a:r>
            <a:r>
              <a:rPr lang="en-US" sz="2400" dirty="0" smtClean="0">
                <a:latin typeface="Georgia"/>
                <a:cs typeface="Georgia"/>
              </a:rPr>
              <a:t> city ordinances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dirty="0" smtClean="0">
                <a:latin typeface="Georgia"/>
                <a:cs typeface="Georgia"/>
              </a:rPr>
              <a:t>He has </a:t>
            </a:r>
            <a:r>
              <a:rPr lang="en-US" sz="2400" i="1" dirty="0" smtClean="0">
                <a:latin typeface="Georgia"/>
                <a:cs typeface="Georgia"/>
              </a:rPr>
              <a:t>o</a:t>
            </a:r>
            <a:r>
              <a:rPr lang="en-US" sz="2400" dirty="0" smtClean="0">
                <a:latin typeface="Georgia"/>
                <a:cs typeface="Georgia"/>
              </a:rPr>
              <a:t>nly </a:t>
            </a:r>
            <a:r>
              <a:rPr lang="en-US" sz="2400" dirty="0">
                <a:latin typeface="Georgia"/>
                <a:cs typeface="Georgia"/>
              </a:rPr>
              <a:t>one vote along with the </a:t>
            </a:r>
            <a:r>
              <a:rPr lang="en-US" sz="2400" dirty="0" smtClean="0">
                <a:latin typeface="Georgia"/>
                <a:cs typeface="Georgia"/>
              </a:rPr>
              <a:t>Commission – he has </a:t>
            </a:r>
            <a:r>
              <a:rPr lang="en-US" sz="2400" dirty="0">
                <a:latin typeface="Georgia"/>
                <a:cs typeface="Georgia"/>
              </a:rPr>
              <a:t>no </a:t>
            </a:r>
            <a:r>
              <a:rPr lang="en-US" sz="24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veto power</a:t>
            </a:r>
            <a:r>
              <a:rPr lang="en-US" sz="2400" i="1" dirty="0" smtClean="0">
                <a:latin typeface="Georgia"/>
                <a:cs typeface="Georgia"/>
              </a:rPr>
              <a:t>  </a:t>
            </a:r>
            <a:endParaRPr lang="en-US" sz="2400" b="1" u="sng" dirty="0">
              <a:latin typeface="Georgia"/>
              <a:cs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08" y="1973857"/>
            <a:ext cx="28575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684" y="18864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Tallahassee Government</a:t>
            </a:r>
            <a:br>
              <a:rPr lang="en-US" dirty="0" smtClean="0">
                <a:latin typeface="Georgia"/>
                <a:cs typeface="Georgia"/>
              </a:rPr>
            </a:br>
            <a:r>
              <a:rPr lang="en-US" dirty="0" smtClean="0">
                <a:latin typeface="Georgia"/>
                <a:cs typeface="Georgia"/>
              </a:rPr>
              <a:t>City Commission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350696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i="1" dirty="0" smtClean="0">
                <a:solidFill>
                  <a:srgbClr val="FFFF00"/>
                </a:solidFill>
                <a:latin typeface="Georgia"/>
                <a:cs typeface="Georgia"/>
              </a:rPr>
              <a:t>              </a:t>
            </a:r>
            <a:r>
              <a:rPr lang="en-US" sz="2400" dirty="0" smtClean="0">
                <a:latin typeface="Georgia"/>
                <a:cs typeface="Georgia"/>
              </a:rPr>
              <a:t>Curtis Richardson            Gil </a:t>
            </a:r>
            <a:r>
              <a:rPr lang="en-US" sz="2400" dirty="0" err="1">
                <a:latin typeface="Georgia"/>
                <a:cs typeface="Georgia"/>
              </a:rPr>
              <a:t>Ziffer</a:t>
            </a:r>
            <a:endParaRPr lang="en-US" sz="2400" dirty="0">
              <a:latin typeface="Georgia"/>
              <a:cs typeface="Georgia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latin typeface="Georgia"/>
                <a:cs typeface="Georgia"/>
              </a:rPr>
              <a:t>              Nancy Mille</a:t>
            </a:r>
            <a:r>
              <a:rPr lang="en-US" sz="2400" dirty="0">
                <a:latin typeface="Georgia"/>
                <a:cs typeface="Georgia"/>
              </a:rPr>
              <a:t>r</a:t>
            </a:r>
            <a:r>
              <a:rPr lang="en-US" sz="2400" dirty="0" smtClean="0">
                <a:latin typeface="Georgia"/>
                <a:cs typeface="Georgia"/>
              </a:rPr>
              <a:t>                      Scott </a:t>
            </a:r>
            <a:r>
              <a:rPr lang="en-US" sz="2400" dirty="0">
                <a:latin typeface="Georgia"/>
                <a:cs typeface="Georgia"/>
              </a:rPr>
              <a:t>Maddox</a:t>
            </a:r>
          </a:p>
          <a:p>
            <a:pPr>
              <a:defRPr/>
            </a:pPr>
            <a:endParaRPr lang="en-US" sz="2400" b="1" u="sng" dirty="0" smtClean="0">
              <a:solidFill>
                <a:srgbClr val="FFFF00"/>
              </a:solidFill>
              <a:latin typeface="Georgia"/>
              <a:cs typeface="Georgia"/>
            </a:endParaRPr>
          </a:p>
          <a:p>
            <a:pPr>
              <a:defRPr/>
            </a:pPr>
            <a:endParaRPr lang="en-US" sz="2400" b="1" u="sng" dirty="0">
              <a:solidFill>
                <a:srgbClr val="FFFF00"/>
              </a:solidFill>
              <a:latin typeface="Georgia"/>
              <a:cs typeface="Georgia"/>
            </a:endParaRPr>
          </a:p>
          <a:p>
            <a:pPr>
              <a:defRPr/>
            </a:pPr>
            <a:endParaRPr lang="en-US" sz="2400" b="1" u="sng" dirty="0" smtClean="0">
              <a:solidFill>
                <a:srgbClr val="FFFF00"/>
              </a:solidFill>
              <a:latin typeface="Georgia"/>
              <a:cs typeface="Georgia"/>
            </a:endParaRPr>
          </a:p>
          <a:p>
            <a:pPr>
              <a:defRPr/>
            </a:pPr>
            <a:endParaRPr lang="en-US" sz="2400" b="1" u="sng" dirty="0">
              <a:solidFill>
                <a:srgbClr val="FFFF00"/>
              </a:solidFill>
              <a:latin typeface="Georgia"/>
              <a:cs typeface="Georgia"/>
            </a:endParaRPr>
          </a:p>
          <a:p>
            <a:pPr>
              <a:defRPr/>
            </a:pPr>
            <a:endParaRPr lang="en-US" sz="2400" b="1" u="sng" dirty="0" smtClean="0">
              <a:solidFill>
                <a:srgbClr val="FFFF00"/>
              </a:solidFill>
              <a:latin typeface="Georgia"/>
              <a:cs typeface="Georgia"/>
            </a:endParaRPr>
          </a:p>
          <a:p>
            <a:pPr>
              <a:defRPr/>
            </a:pPr>
            <a:endParaRPr lang="en-US" sz="2400" b="1" u="sng" dirty="0">
              <a:solidFill>
                <a:srgbClr val="FFFF00"/>
              </a:solidFill>
              <a:latin typeface="Georgia"/>
              <a:cs typeface="Georgia"/>
            </a:endParaRPr>
          </a:p>
          <a:p>
            <a:pPr>
              <a:defRPr/>
            </a:pPr>
            <a:endParaRPr lang="en-US" sz="2400" b="1" u="sng" dirty="0">
              <a:solidFill>
                <a:srgbClr val="FFFF00"/>
              </a:solidFill>
              <a:latin typeface="Georgia"/>
              <a:cs typeface="Georgia"/>
            </a:endParaRPr>
          </a:p>
          <a:p>
            <a:pPr>
              <a:defRPr/>
            </a:pPr>
            <a:r>
              <a:rPr lang="en-US" sz="2400" dirty="0">
                <a:latin typeface="Georgia"/>
                <a:cs typeface="Georgia"/>
              </a:rPr>
              <a:t>The City Commission meets </a:t>
            </a:r>
            <a:r>
              <a:rPr lang="en-US" sz="2400" b="1" i="1" u="sng" dirty="0">
                <a:solidFill>
                  <a:srgbClr val="FFFF00"/>
                </a:solidFill>
                <a:latin typeface="Georgia"/>
                <a:cs typeface="Georgia"/>
              </a:rPr>
              <a:t>regularl</a:t>
            </a:r>
            <a:r>
              <a:rPr lang="en-US" sz="2400" i="1" u="sng" dirty="0">
                <a:solidFill>
                  <a:srgbClr val="FFFF00"/>
                </a:solidFill>
                <a:latin typeface="Georgia"/>
                <a:cs typeface="Georgia"/>
              </a:rPr>
              <a:t>y</a:t>
            </a:r>
            <a:r>
              <a:rPr lang="en-US" sz="2400" dirty="0">
                <a:latin typeface="Georgia"/>
                <a:cs typeface="Georgia"/>
              </a:rPr>
              <a:t> to discuss issues and work, </a:t>
            </a:r>
            <a:r>
              <a:rPr lang="en-US" sz="2400" b="1" i="1" u="sng" dirty="0">
                <a:solidFill>
                  <a:srgbClr val="FFFF00"/>
                </a:solidFill>
                <a:latin typeface="Georgia"/>
                <a:cs typeface="Georgia"/>
              </a:rPr>
              <a:t>vote on new policies</a:t>
            </a:r>
            <a:r>
              <a:rPr lang="en-US" sz="2400" dirty="0">
                <a:latin typeface="Georgia"/>
                <a:cs typeface="Georgia"/>
              </a:rPr>
              <a:t>, and work on planning for the city.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09" y="2420888"/>
            <a:ext cx="5238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79512" y="332656"/>
            <a:ext cx="67138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Tallahassee Government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429625" y="6446838"/>
            <a:ext cx="4191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700" b="1">
                <a:solidFill>
                  <a:srgbClr val="003399"/>
                </a:solidFill>
              </a:rPr>
              <a:t>NEXT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268760"/>
            <a:ext cx="8759825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Georgia"/>
                <a:cs typeface="Georgia"/>
              </a:rPr>
              <a:t>The city </a:t>
            </a:r>
            <a:r>
              <a:rPr lang="en-US" sz="2800" dirty="0" smtClean="0">
                <a:latin typeface="Georgia"/>
                <a:cs typeface="Georgia"/>
              </a:rPr>
              <a:t>also can have </a:t>
            </a:r>
            <a:r>
              <a:rPr lang="en-US" sz="2800" dirty="0">
                <a:latin typeface="Georgia"/>
                <a:cs typeface="Georgia"/>
              </a:rPr>
              <a:t>several other officials who are </a:t>
            </a:r>
            <a:r>
              <a:rPr lang="en-US" sz="2800" dirty="0" smtClean="0">
                <a:latin typeface="Georgia"/>
                <a:cs typeface="Georgia"/>
              </a:rPr>
              <a:t>appointed to keep </a:t>
            </a:r>
            <a:r>
              <a:rPr lang="en-US" sz="2800" dirty="0">
                <a:latin typeface="Georgia"/>
                <a:cs typeface="Georgia"/>
              </a:rPr>
              <a:t>the city running.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i="1" u="sng" dirty="0">
                <a:solidFill>
                  <a:srgbClr val="FFFF00"/>
                </a:solidFill>
                <a:latin typeface="Georgia"/>
                <a:cs typeface="Georgia"/>
              </a:rPr>
              <a:t>City Manager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i="1" dirty="0">
                <a:solidFill>
                  <a:schemeClr val="tx1">
                    <a:lumMod val="95000"/>
                  </a:schemeClr>
                </a:solidFill>
                <a:latin typeface="Georgia"/>
                <a:cs typeface="Georgia"/>
              </a:rPr>
              <a:t>City Auditor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i="1" u="sng" dirty="0">
                <a:solidFill>
                  <a:srgbClr val="FFFF00"/>
                </a:solidFill>
                <a:latin typeface="Georgia"/>
                <a:cs typeface="Georgia"/>
              </a:rPr>
              <a:t>City Attorney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i="1" dirty="0" smtClean="0">
                <a:solidFill>
                  <a:schemeClr val="tx1">
                    <a:lumMod val="95000"/>
                  </a:schemeClr>
                </a:solidFill>
                <a:latin typeface="Georgia"/>
                <a:cs typeface="Georgia"/>
              </a:rPr>
              <a:t>Treasurer-Clerk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Police </a:t>
            </a:r>
            <a:r>
              <a:rPr lang="en-US" sz="2800" b="1" i="1" u="sng" dirty="0">
                <a:solidFill>
                  <a:srgbClr val="FFFF00"/>
                </a:solidFill>
                <a:latin typeface="Georgia"/>
                <a:cs typeface="Georgia"/>
              </a:rPr>
              <a:t>Chief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i="1" u="sng" dirty="0">
                <a:solidFill>
                  <a:srgbClr val="FFFF00"/>
                </a:solidFill>
                <a:latin typeface="Georgia"/>
                <a:cs typeface="Georgia"/>
              </a:rPr>
              <a:t>Fire 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Chief</a:t>
            </a:r>
            <a:r>
              <a:rPr lang="en-US" sz="2800" dirty="0" smtClean="0">
                <a:solidFill>
                  <a:srgbClr val="FFFF00"/>
                </a:solidFill>
                <a:latin typeface="Georgia"/>
                <a:cs typeface="Georgia"/>
              </a:rPr>
              <a:t>                                      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solidFill>
                <a:srgbClr val="FFFF00"/>
              </a:solidFill>
              <a:latin typeface="Georgia"/>
              <a:cs typeface="Georgia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FFFF00"/>
              </a:solidFill>
              <a:latin typeface="Georgia"/>
              <a:cs typeface="Georgia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>
              <a:solidFill>
                <a:srgbClr val="FFFF00"/>
              </a:solidFill>
              <a:latin typeface="Georgia"/>
              <a:cs typeface="Georgia"/>
            </a:endParaRPr>
          </a:p>
          <a:p>
            <a:pPr>
              <a:defRPr/>
            </a:pPr>
            <a:r>
              <a:rPr lang="en-US" sz="1600" dirty="0" smtClean="0">
                <a:latin typeface="Georgia"/>
                <a:cs typeface="Georgia"/>
              </a:rPr>
              <a:t>Chief of Police Michael DeLeo</a:t>
            </a:r>
            <a:endParaRPr lang="en-US" sz="1600" b="1" i="1" u="sng" dirty="0">
              <a:latin typeface="Georgia"/>
              <a:cs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933056"/>
            <a:ext cx="2192305" cy="27842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12" y="2060848"/>
            <a:ext cx="2019413" cy="3085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0151" y="5374729"/>
            <a:ext cx="233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City Manager Ricardo Fernandez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619672" y="260648"/>
            <a:ext cx="62007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Local Governments 9.1 &amp; 9.2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" y="937751"/>
            <a:ext cx="9144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lvl="1" indent="-228600" eaLnBrk="0" hangingPunct="0">
              <a:spcAft>
                <a:spcPts val="1200"/>
              </a:spcAft>
              <a:buSzPct val="100000"/>
              <a:buFontTx/>
              <a:buChar char="•"/>
            </a:pPr>
            <a:r>
              <a:rPr lang="en-US" sz="2400" dirty="0" smtClean="0">
                <a:latin typeface="Georgia"/>
                <a:cs typeface="Georgia"/>
              </a:rPr>
              <a:t>Local governments are </a:t>
            </a:r>
            <a:r>
              <a:rPr lang="en-US" sz="2400" dirty="0">
                <a:latin typeface="Georgia"/>
                <a:cs typeface="Georgia"/>
              </a:rPr>
              <a:t>established by and given powers from the </a:t>
            </a:r>
            <a:r>
              <a:rPr lang="en-US" sz="2400" b="1" i="1" u="sng" dirty="0">
                <a:solidFill>
                  <a:srgbClr val="FFFF00"/>
                </a:solidFill>
                <a:latin typeface="Georgia"/>
                <a:cs typeface="Georgia"/>
              </a:rPr>
              <a:t>state</a:t>
            </a:r>
            <a:r>
              <a:rPr lang="en-US" sz="2400" b="1" u="sng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lang="en-US" sz="2400" b="1" i="1" u="sng" dirty="0">
                <a:solidFill>
                  <a:srgbClr val="FFFF00"/>
                </a:solidFill>
                <a:latin typeface="Georgia"/>
                <a:cs typeface="Georgia"/>
              </a:rPr>
              <a:t>governments</a:t>
            </a:r>
            <a:r>
              <a:rPr lang="en-US" sz="2400" b="1" dirty="0">
                <a:solidFill>
                  <a:srgbClr val="FFFF00"/>
                </a:solidFill>
                <a:latin typeface="Georgia"/>
                <a:cs typeface="Georgia"/>
              </a:rPr>
              <a:t>.</a:t>
            </a:r>
          </a:p>
          <a:p>
            <a:pPr marL="228600" lvl="1" indent="-228600" eaLnBrk="0" hangingPunct="0">
              <a:spcAft>
                <a:spcPts val="1200"/>
              </a:spcAft>
              <a:buSzPct val="100000"/>
              <a:buFontTx/>
              <a:buChar char="•"/>
            </a:pPr>
            <a:r>
              <a:rPr lang="en-US" sz="2400" dirty="0" smtClean="0">
                <a:latin typeface="Georgia"/>
                <a:cs typeface="Georgia"/>
              </a:rPr>
              <a:t>Their powers</a:t>
            </a:r>
            <a:r>
              <a:rPr lang="en-US" sz="2400" dirty="0">
                <a:latin typeface="Georgia"/>
                <a:cs typeface="Georgia"/>
              </a:rPr>
              <a:t>, responsibilities, and </a:t>
            </a:r>
            <a:r>
              <a:rPr lang="en-US" sz="2400" dirty="0" smtClean="0">
                <a:latin typeface="Georgia"/>
                <a:cs typeface="Georgia"/>
              </a:rPr>
              <a:t>organization are defined </a:t>
            </a:r>
            <a:r>
              <a:rPr lang="en-US" sz="2400" dirty="0">
                <a:latin typeface="Georgia"/>
                <a:cs typeface="Georgia"/>
              </a:rPr>
              <a:t>by a </a:t>
            </a:r>
            <a:r>
              <a:rPr lang="en-US" sz="2400" dirty="0" smtClean="0">
                <a:latin typeface="Georgia"/>
                <a:cs typeface="Georgia"/>
              </a:rPr>
              <a:t>charter from </a:t>
            </a:r>
            <a:r>
              <a:rPr lang="en-US" sz="2400" dirty="0">
                <a:latin typeface="Georgia"/>
                <a:cs typeface="Georgia"/>
              </a:rPr>
              <a:t>the state</a:t>
            </a:r>
            <a:r>
              <a:rPr lang="en-US" sz="2400" dirty="0" smtClean="0">
                <a:latin typeface="Georgia"/>
                <a:cs typeface="Georgia"/>
              </a:rPr>
              <a:t>. A </a:t>
            </a:r>
            <a:r>
              <a:rPr lang="en-US" sz="2400" b="1" i="1" u="sng" dirty="0">
                <a:solidFill>
                  <a:srgbClr val="FFFF00"/>
                </a:solidFill>
                <a:latin typeface="Georgia"/>
                <a:cs typeface="Georgia"/>
              </a:rPr>
              <a:t>charter</a:t>
            </a:r>
            <a:r>
              <a:rPr lang="en-US" sz="2400" dirty="0" smtClean="0">
                <a:latin typeface="Georgia"/>
                <a:cs typeface="Georgia"/>
              </a:rPr>
              <a:t> is a legal written document that establishes the organization of a local government (town, city, etc.)</a:t>
            </a:r>
            <a:endParaRPr lang="en-US" sz="2400" dirty="0">
              <a:latin typeface="Georgia"/>
              <a:cs typeface="Georgia"/>
            </a:endParaRPr>
          </a:p>
          <a:p>
            <a:pPr marL="228600" lvl="1" indent="-228600" eaLnBrk="0" hangingPunct="0">
              <a:spcAft>
                <a:spcPts val="1200"/>
              </a:spcAft>
              <a:buSzPct val="100000"/>
              <a:buFontTx/>
              <a:buChar char="•"/>
            </a:pPr>
            <a:r>
              <a:rPr lang="en-US" sz="2400" dirty="0" smtClean="0">
                <a:latin typeface="Georgia"/>
                <a:cs typeface="Georgia"/>
              </a:rPr>
              <a:t>Local governments provide local services such as: maintaining </a:t>
            </a:r>
            <a:r>
              <a:rPr lang="en-US" sz="2400" b="1" i="1" u="sng" dirty="0">
                <a:solidFill>
                  <a:srgbClr val="FFFF00"/>
                </a:solidFill>
                <a:latin typeface="Georgia"/>
                <a:cs typeface="Georgia"/>
              </a:rPr>
              <a:t>roads</a:t>
            </a:r>
            <a:r>
              <a:rPr lang="en-US" sz="2400" dirty="0">
                <a:latin typeface="Georgia"/>
                <a:cs typeface="Georgia"/>
              </a:rPr>
              <a:t>, </a:t>
            </a:r>
            <a:r>
              <a:rPr lang="en-US" sz="2400" dirty="0" smtClean="0">
                <a:latin typeface="Georgia"/>
                <a:cs typeface="Georgia"/>
              </a:rPr>
              <a:t>providing running </a:t>
            </a:r>
            <a:r>
              <a:rPr lang="en-US" sz="2400" b="1" i="1" u="sng" dirty="0">
                <a:solidFill>
                  <a:srgbClr val="FFFF00"/>
                </a:solidFill>
                <a:latin typeface="Georgia"/>
                <a:cs typeface="Georgia"/>
              </a:rPr>
              <a:t>water</a:t>
            </a:r>
            <a:r>
              <a:rPr lang="en-US" sz="2400" dirty="0">
                <a:latin typeface="Georgia"/>
                <a:cs typeface="Georgia"/>
              </a:rPr>
              <a:t>, </a:t>
            </a:r>
            <a:r>
              <a:rPr lang="en-US" sz="2400" dirty="0" smtClean="0">
                <a:latin typeface="Georgia"/>
                <a:cs typeface="Georgia"/>
              </a:rPr>
              <a:t>monitoring sewage </a:t>
            </a:r>
            <a:r>
              <a:rPr lang="en-US" sz="2400" dirty="0">
                <a:latin typeface="Georgia"/>
                <a:cs typeface="Georgia"/>
              </a:rPr>
              <a:t>systems, </a:t>
            </a:r>
            <a:r>
              <a:rPr lang="en-US" sz="2400" dirty="0" smtClean="0">
                <a:latin typeface="Georgia"/>
                <a:cs typeface="Georgia"/>
              </a:rPr>
              <a:t>constructing sidewalks</a:t>
            </a:r>
            <a:r>
              <a:rPr lang="en-US" sz="2400" dirty="0">
                <a:latin typeface="Georgia"/>
                <a:cs typeface="Georgia"/>
              </a:rPr>
              <a:t>, street cleaning, and </a:t>
            </a:r>
            <a:r>
              <a:rPr lang="en-US" sz="2400" dirty="0" smtClean="0">
                <a:latin typeface="Georgia"/>
                <a:cs typeface="Georgia"/>
              </a:rPr>
              <a:t>providing </a:t>
            </a:r>
            <a:r>
              <a:rPr lang="en-US" sz="24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trash </a:t>
            </a:r>
            <a:r>
              <a:rPr lang="en-US" sz="2400" b="1" i="1" u="sng" dirty="0">
                <a:solidFill>
                  <a:srgbClr val="FFFF00"/>
                </a:solidFill>
                <a:latin typeface="Georgia"/>
                <a:cs typeface="Georgia"/>
              </a:rPr>
              <a:t>collection</a:t>
            </a:r>
            <a:r>
              <a:rPr lang="en-US" sz="2400" dirty="0">
                <a:latin typeface="Georgia"/>
                <a:cs typeface="Georgia"/>
              </a:rPr>
              <a:t>.</a:t>
            </a:r>
          </a:p>
          <a:p>
            <a:pPr marL="228600" lvl="1" indent="-228600" eaLnBrk="0" hangingPunct="0">
              <a:spcAft>
                <a:spcPts val="1200"/>
              </a:spcAft>
              <a:buSzPct val="100000"/>
              <a:buFontTx/>
              <a:buChar char="•"/>
            </a:pPr>
            <a:endParaRPr lang="en-US" sz="2400" b="1" dirty="0"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68984"/>
            <a:ext cx="3017725" cy="1955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96752"/>
            <a:ext cx="86972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eaLnBrk="0" hangingPunct="0">
              <a:spcAft>
                <a:spcPts val="1200"/>
              </a:spcAft>
              <a:buSzPct val="100000"/>
              <a:buFontTx/>
              <a:buChar char="•"/>
            </a:pPr>
            <a:r>
              <a:rPr lang="en-US" sz="2400" dirty="0" smtClean="0">
                <a:latin typeface="Georgia"/>
                <a:cs typeface="Georgia"/>
              </a:rPr>
              <a:t>Local governments can also supervise </a:t>
            </a:r>
            <a:r>
              <a:rPr lang="en-US" sz="2400" dirty="0">
                <a:latin typeface="Georgia"/>
                <a:cs typeface="Georgia"/>
              </a:rPr>
              <a:t>privately </a:t>
            </a:r>
            <a:r>
              <a:rPr lang="en-US" sz="2400" dirty="0" smtClean="0">
                <a:latin typeface="Georgia"/>
                <a:cs typeface="Georgia"/>
              </a:rPr>
              <a:t>or publically owned </a:t>
            </a:r>
            <a:r>
              <a:rPr lang="en-US" sz="2400" b="1" i="1" u="sng" dirty="0">
                <a:solidFill>
                  <a:srgbClr val="FFFF00"/>
                </a:solidFill>
                <a:latin typeface="Georgia"/>
                <a:cs typeface="Georgia"/>
              </a:rPr>
              <a:t>electric and transportation</a:t>
            </a:r>
            <a:r>
              <a:rPr lang="en-US" sz="2400" b="1" i="1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lang="en-US" sz="2400" dirty="0">
                <a:latin typeface="Georgia"/>
                <a:cs typeface="Georgia"/>
              </a:rPr>
              <a:t>systems</a:t>
            </a:r>
            <a:r>
              <a:rPr lang="en-US" sz="2400" dirty="0" smtClean="0">
                <a:latin typeface="Georgia"/>
                <a:cs typeface="Georgia"/>
              </a:rPr>
              <a:t>. </a:t>
            </a:r>
            <a:r>
              <a:rPr lang="en-US" sz="2400" i="1" dirty="0" smtClean="0">
                <a:latin typeface="Georgia"/>
                <a:cs typeface="Georgia"/>
              </a:rPr>
              <a:t>(City of Tallahassee Utilities; </a:t>
            </a:r>
            <a:r>
              <a:rPr lang="en-US" sz="2400" i="1" dirty="0" err="1" smtClean="0">
                <a:latin typeface="Georgia"/>
                <a:cs typeface="Georgia"/>
              </a:rPr>
              <a:t>StarMetro</a:t>
            </a:r>
            <a:r>
              <a:rPr lang="en-US" sz="2400" i="1" dirty="0" smtClean="0">
                <a:latin typeface="Georgia"/>
                <a:cs typeface="Georgia"/>
              </a:rPr>
              <a:t> Bus)</a:t>
            </a:r>
          </a:p>
          <a:p>
            <a:pPr marL="228600" lvl="1" indent="-228600" eaLnBrk="0" hangingPunct="0">
              <a:spcAft>
                <a:spcPts val="1200"/>
              </a:spcAft>
              <a:buSzPct val="100000"/>
              <a:buFontTx/>
              <a:buChar char="•"/>
            </a:pPr>
            <a:endParaRPr lang="en-US" sz="2400" dirty="0">
              <a:latin typeface="Georgia"/>
              <a:cs typeface="Georgia"/>
            </a:endParaRPr>
          </a:p>
          <a:p>
            <a:pPr marL="228600" lvl="1" indent="-228600" eaLnBrk="0" hangingPunct="0">
              <a:spcAft>
                <a:spcPts val="1200"/>
              </a:spcAft>
              <a:buSzPct val="100000"/>
              <a:buFontTx/>
              <a:buChar char="•"/>
            </a:pPr>
            <a:r>
              <a:rPr lang="en-US" sz="2400" b="1" i="1" u="sng" dirty="0">
                <a:solidFill>
                  <a:srgbClr val="FFFF00"/>
                </a:solidFill>
                <a:latin typeface="Georgia"/>
                <a:cs typeface="Georgia"/>
              </a:rPr>
              <a:t>Municipalities</a:t>
            </a:r>
            <a:r>
              <a:rPr lang="en-US" sz="2400" dirty="0">
                <a:latin typeface="Georgia"/>
                <a:cs typeface="Georgia"/>
              </a:rPr>
              <a:t> </a:t>
            </a:r>
            <a:r>
              <a:rPr lang="en-US" sz="2400" dirty="0" smtClean="0">
                <a:latin typeface="Georgia"/>
                <a:cs typeface="Georgia"/>
              </a:rPr>
              <a:t>(also called towns, townships, villages, cities) are units </a:t>
            </a:r>
            <a:r>
              <a:rPr lang="en-US" sz="2400" dirty="0">
                <a:latin typeface="Georgia"/>
                <a:cs typeface="Georgia"/>
              </a:rPr>
              <a:t>of local government that </a:t>
            </a:r>
            <a:r>
              <a:rPr lang="en-US" sz="2400" dirty="0" smtClean="0">
                <a:latin typeface="Georgia"/>
                <a:cs typeface="Georgia"/>
              </a:rPr>
              <a:t>are incorporated by </a:t>
            </a:r>
            <a:r>
              <a:rPr lang="en-US" sz="2400" dirty="0">
                <a:latin typeface="Georgia"/>
                <a:cs typeface="Georgia"/>
              </a:rPr>
              <a:t>the state and </a:t>
            </a:r>
            <a:r>
              <a:rPr lang="en-US" sz="2400" dirty="0" smtClean="0">
                <a:latin typeface="Georgia"/>
                <a:cs typeface="Georgia"/>
              </a:rPr>
              <a:t>have self-government.</a:t>
            </a:r>
          </a:p>
          <a:p>
            <a:pPr marL="228600" lvl="1" indent="-228600" eaLnBrk="0" hangingPunct="0">
              <a:spcAft>
                <a:spcPts val="1200"/>
              </a:spcAft>
              <a:buSzPct val="100000"/>
              <a:buFontTx/>
              <a:buChar char="•"/>
            </a:pPr>
            <a:r>
              <a:rPr lang="en-US" sz="2400" dirty="0" smtClean="0">
                <a:latin typeface="Georgia"/>
                <a:cs typeface="Georgia"/>
              </a:rPr>
              <a:t>The main job for municipalities is to </a:t>
            </a:r>
            <a:r>
              <a:rPr lang="en-US" sz="24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provide </a:t>
            </a:r>
            <a:r>
              <a:rPr lang="en-US" sz="2400" b="1" i="1" u="sng" dirty="0">
                <a:solidFill>
                  <a:srgbClr val="FFFF00"/>
                </a:solidFill>
                <a:latin typeface="Georgia"/>
                <a:cs typeface="Georgia"/>
              </a:rPr>
              <a:t>services </a:t>
            </a:r>
            <a:r>
              <a:rPr lang="en-US" sz="2400" dirty="0">
                <a:latin typeface="Georgia"/>
                <a:cs typeface="Georgia"/>
              </a:rPr>
              <a:t>for </a:t>
            </a:r>
            <a:r>
              <a:rPr lang="en-US" sz="2400" dirty="0" smtClean="0">
                <a:latin typeface="Georgia"/>
                <a:cs typeface="Georgia"/>
              </a:rPr>
              <a:t>its citizens</a:t>
            </a:r>
            <a:r>
              <a:rPr lang="en-US" sz="2400" dirty="0">
                <a:latin typeface="Georgia"/>
                <a:cs typeface="Georgia"/>
              </a:rPr>
              <a:t>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188640"/>
            <a:ext cx="4695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Local Governments 9.1 &amp; 9.2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68984"/>
            <a:ext cx="3017725" cy="19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74" y="116632"/>
            <a:ext cx="8229600" cy="11430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Local and County Governments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690" y="980728"/>
            <a:ext cx="8805664" cy="4781128"/>
          </a:xfrm>
        </p:spPr>
        <p:txBody>
          <a:bodyPr/>
          <a:lstStyle/>
          <a:p>
            <a:r>
              <a:rPr lang="en-US" sz="2800" dirty="0">
                <a:latin typeface="Georgia"/>
                <a:cs typeface="Georgia"/>
              </a:rPr>
              <a:t>It is the job of local governments to make communities better places to </a:t>
            </a:r>
            <a:r>
              <a:rPr lang="en-US" sz="2800" dirty="0" smtClean="0">
                <a:latin typeface="Georgia"/>
                <a:cs typeface="Georgia"/>
              </a:rPr>
              <a:t>live. They work to do this by passing ordinances.</a:t>
            </a:r>
          </a:p>
          <a:p>
            <a:r>
              <a:rPr lang="en-US" sz="28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Ordinances</a:t>
            </a:r>
            <a:r>
              <a:rPr lang="en-US" sz="2800" dirty="0" smtClean="0">
                <a:latin typeface="Georgia"/>
                <a:cs typeface="Georgia"/>
              </a:rPr>
              <a:t> </a:t>
            </a:r>
            <a:r>
              <a:rPr lang="en-US" sz="2800" dirty="0">
                <a:latin typeface="Georgia"/>
                <a:cs typeface="Georgia"/>
              </a:rPr>
              <a:t>are </a:t>
            </a:r>
            <a:r>
              <a:rPr lang="en-US" sz="2800" dirty="0" smtClean="0">
                <a:latin typeface="Georgia"/>
                <a:cs typeface="Georgia"/>
              </a:rPr>
              <a:t>laws (regulations) that </a:t>
            </a:r>
            <a:r>
              <a:rPr lang="en-US" sz="2800" dirty="0">
                <a:latin typeface="Georgia"/>
                <a:cs typeface="Georgia"/>
              </a:rPr>
              <a:t>govern </a:t>
            </a:r>
            <a:r>
              <a:rPr lang="en-US" sz="2800" dirty="0" smtClean="0">
                <a:latin typeface="Georgia"/>
                <a:cs typeface="Georgia"/>
              </a:rPr>
              <a:t>a local </a:t>
            </a:r>
            <a:r>
              <a:rPr lang="en-US" sz="2800" dirty="0">
                <a:latin typeface="Georgia"/>
                <a:cs typeface="Georgia"/>
              </a:rPr>
              <a:t>community. They cannot conflict with 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state laws (statutes)</a:t>
            </a:r>
            <a:r>
              <a:rPr lang="en-US" sz="2800" dirty="0" smtClean="0">
                <a:latin typeface="Georgia"/>
                <a:cs typeface="Georgia"/>
              </a:rPr>
              <a:t> </a:t>
            </a:r>
            <a:r>
              <a:rPr lang="en-US" sz="2800" dirty="0">
                <a:latin typeface="Georgia"/>
                <a:cs typeface="Georgia"/>
              </a:rPr>
              <a:t>or </a:t>
            </a:r>
            <a:r>
              <a:rPr lang="en-US" sz="2800" b="1" i="1" u="sng" dirty="0">
                <a:solidFill>
                  <a:srgbClr val="FFFF00"/>
                </a:solidFill>
                <a:latin typeface="Georgia"/>
                <a:cs typeface="Georgia"/>
              </a:rPr>
              <a:t>federal 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laws (acts)</a:t>
            </a:r>
            <a:r>
              <a:rPr lang="en-US" sz="2800" dirty="0" smtClean="0">
                <a:latin typeface="Georgia"/>
                <a:cs typeface="Georgia"/>
              </a:rPr>
              <a:t>. </a:t>
            </a:r>
          </a:p>
          <a:p>
            <a:pPr lvl="1"/>
            <a:r>
              <a:rPr lang="en-US" sz="2400" i="1" dirty="0" smtClean="0">
                <a:latin typeface="Georgia"/>
                <a:cs typeface="Georgia"/>
              </a:rPr>
              <a:t>What prevents local laws from overriding state/federal laws?</a:t>
            </a:r>
            <a:endParaRPr lang="en-US" sz="2400" dirty="0">
              <a:latin typeface="Georgia"/>
              <a:cs typeface="Georgia"/>
            </a:endParaRPr>
          </a:p>
          <a:p>
            <a:r>
              <a:rPr lang="en-US" sz="2800" dirty="0">
                <a:latin typeface="Georgia"/>
                <a:cs typeface="Georgia"/>
              </a:rPr>
              <a:t>Local law enforcement groups are in charge of </a:t>
            </a:r>
            <a:r>
              <a:rPr lang="en-US" sz="2800" b="1" i="1" u="sng" dirty="0">
                <a:solidFill>
                  <a:srgbClr val="FFFF00"/>
                </a:solidFill>
                <a:latin typeface="Georgia"/>
                <a:cs typeface="Georgia"/>
              </a:rPr>
              <a:t>enforcing</a:t>
            </a:r>
            <a:r>
              <a:rPr lang="en-US" sz="2800" dirty="0">
                <a:latin typeface="Georgia"/>
                <a:cs typeface="Georgia"/>
              </a:rPr>
              <a:t> both ordinances and state laws.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877272"/>
            <a:ext cx="3247628" cy="826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70771"/>
            <a:ext cx="885132" cy="123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Ordinances, Statutes, and 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289345"/>
            <a:ext cx="8496944" cy="3147767"/>
          </a:xfrm>
        </p:spPr>
        <p:txBody>
          <a:bodyPr/>
          <a:lstStyle/>
          <a:p>
            <a:r>
              <a:rPr lang="en-US" sz="2800" dirty="0">
                <a:latin typeface="Georgia"/>
                <a:cs typeface="Georgia"/>
              </a:rPr>
              <a:t>Statutes are laws passed by a </a:t>
            </a:r>
            <a:r>
              <a:rPr lang="en-US" sz="2800" b="1" i="1" u="sng" dirty="0">
                <a:solidFill>
                  <a:srgbClr val="FFFF00"/>
                </a:solidFill>
                <a:latin typeface="Georgia"/>
                <a:cs typeface="Georgia"/>
              </a:rPr>
              <a:t>state</a:t>
            </a:r>
            <a:r>
              <a:rPr lang="en-US" sz="280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latin typeface="Georgia"/>
                <a:cs typeface="Georgia"/>
              </a:rPr>
              <a:t>legislative body. They are NOT passed by </a:t>
            </a:r>
            <a:r>
              <a:rPr lang="en-US" sz="2800" b="1" i="1" u="sng" dirty="0">
                <a:solidFill>
                  <a:srgbClr val="FFFF00"/>
                </a:solidFill>
                <a:latin typeface="Georgia"/>
                <a:cs typeface="Georgia"/>
              </a:rPr>
              <a:t>cities</a:t>
            </a:r>
            <a:r>
              <a:rPr lang="en-US" sz="2800" dirty="0">
                <a:latin typeface="Georgia"/>
                <a:cs typeface="Georgia"/>
              </a:rPr>
              <a:t> or </a:t>
            </a:r>
            <a:r>
              <a:rPr lang="en-US" sz="2800" b="1" i="1" u="sng" dirty="0">
                <a:solidFill>
                  <a:srgbClr val="FFFF00"/>
                </a:solidFill>
                <a:latin typeface="Georgia"/>
                <a:cs typeface="Georgia"/>
              </a:rPr>
              <a:t>municipalities</a:t>
            </a:r>
            <a:r>
              <a:rPr lang="en-US" sz="2800" dirty="0">
                <a:latin typeface="Georgia"/>
                <a:cs typeface="Georgia"/>
              </a:rPr>
              <a:t>.  </a:t>
            </a:r>
          </a:p>
          <a:p>
            <a:r>
              <a:rPr lang="en-US" sz="2800" b="1" i="1" u="sng" dirty="0">
                <a:solidFill>
                  <a:srgbClr val="FFFF00"/>
                </a:solidFill>
                <a:latin typeface="Georgia"/>
                <a:cs typeface="Georgia"/>
              </a:rPr>
              <a:t>Acts</a:t>
            </a:r>
            <a:r>
              <a:rPr lang="en-US" sz="2800" dirty="0">
                <a:latin typeface="Georgia"/>
                <a:cs typeface="Georgia"/>
              </a:rPr>
              <a:t> are passed at the federal level and are federal laws. These laws will be enforced by federal agencies NOT </a:t>
            </a:r>
            <a:r>
              <a:rPr lang="en-US" sz="2800" b="1" i="1" u="sng" dirty="0">
                <a:solidFill>
                  <a:srgbClr val="FFFF00"/>
                </a:solidFill>
                <a:latin typeface="Georgia"/>
                <a:cs typeface="Georgia"/>
              </a:rPr>
              <a:t>city</a:t>
            </a:r>
            <a:r>
              <a:rPr lang="en-US" sz="280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latin typeface="Georgia"/>
                <a:cs typeface="Georgia"/>
              </a:rPr>
              <a:t>or </a:t>
            </a:r>
            <a:r>
              <a:rPr lang="en-US" sz="2800" b="1" i="1" u="sng" dirty="0">
                <a:solidFill>
                  <a:srgbClr val="FFFF00"/>
                </a:solidFill>
                <a:latin typeface="Georgia"/>
                <a:cs typeface="Georgia"/>
              </a:rPr>
              <a:t>state</a:t>
            </a:r>
            <a:r>
              <a:rPr lang="en-US" sz="280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latin typeface="Georgia"/>
                <a:cs typeface="Georgia"/>
              </a:rPr>
              <a:t>agencies.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05" y="5144539"/>
            <a:ext cx="1418332" cy="148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071244"/>
            <a:ext cx="1656581" cy="165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122520"/>
            <a:ext cx="1262211" cy="147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6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Lawmaking Process</a:t>
            </a:r>
            <a:endParaRPr lang="en-US" dirty="0">
              <a:latin typeface="Georgia"/>
              <a:cs typeface="Georgia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84366"/>
              </p:ext>
            </p:extLst>
          </p:nvPr>
        </p:nvGraphicFramePr>
        <p:xfrm>
          <a:off x="899592" y="1628800"/>
          <a:ext cx="7488831" cy="258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7"/>
                <a:gridCol w="2496277"/>
                <a:gridCol w="2496277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i="1" u="sng" dirty="0" smtClean="0">
                          <a:solidFill>
                            <a:schemeClr val="bg2"/>
                          </a:solidFill>
                          <a:latin typeface="Georgia"/>
                          <a:cs typeface="Georgia"/>
                        </a:rPr>
                        <a:t>Local</a:t>
                      </a:r>
                      <a:endParaRPr lang="en-US" i="1" u="sng" dirty="0">
                        <a:solidFill>
                          <a:schemeClr val="bg2"/>
                        </a:solidFill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sng" dirty="0" smtClean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State</a:t>
                      </a:r>
                      <a:endParaRPr lang="en-US" i="1" u="sng" dirty="0">
                        <a:solidFill>
                          <a:srgbClr val="000000"/>
                        </a:solidFill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sng" dirty="0" smtClean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Federal</a:t>
                      </a:r>
                      <a:endParaRPr lang="en-US" i="1" u="sng" dirty="0">
                        <a:solidFill>
                          <a:srgbClr val="000000"/>
                        </a:solidFill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rgbClr val="0080FF"/>
                    </a:solidFill>
                  </a:tcPr>
                </a:tc>
              </a:tr>
              <a:tr h="1332148">
                <a:tc>
                  <a:txBody>
                    <a:bodyPr/>
                    <a:lstStyle/>
                    <a:p>
                      <a:r>
                        <a:rPr lang="en-US" b="1" i="1" u="sng" dirty="0" smtClean="0">
                          <a:solidFill>
                            <a:srgbClr val="FFFF00"/>
                          </a:solidFill>
                          <a:latin typeface="Georgia"/>
                          <a:cs typeface="Georgia"/>
                        </a:rPr>
                        <a:t>Ordinances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baseline="0" dirty="0" smtClean="0">
                          <a:latin typeface="Georgia"/>
                          <a:cs typeface="Georgia"/>
                        </a:rPr>
                        <a:t>are made by councils and commissions.  </a:t>
                      </a:r>
                    </a:p>
                    <a:p>
                      <a:endParaRPr lang="en-US" baseline="0" dirty="0" smtClean="0">
                        <a:latin typeface="Georgia"/>
                        <a:cs typeface="Georgia"/>
                      </a:endParaRPr>
                    </a:p>
                    <a:p>
                      <a:r>
                        <a:rPr lang="en-US" baseline="0" dirty="0" smtClean="0">
                          <a:latin typeface="Georgia"/>
                          <a:cs typeface="Georgia"/>
                        </a:rPr>
                        <a:t>Each county, city or municipality handles lawmaking differently.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u="sng" dirty="0" smtClean="0">
                          <a:solidFill>
                            <a:srgbClr val="FFFF00"/>
                          </a:solidFill>
                          <a:latin typeface="Georgia"/>
                          <a:cs typeface="Georgia"/>
                        </a:rPr>
                        <a:t>Statutes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baseline="0" dirty="0" smtClean="0">
                          <a:latin typeface="Georgia"/>
                          <a:cs typeface="Georgia"/>
                        </a:rPr>
                        <a:t>are made by state legislatures.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u="sng" dirty="0" smtClean="0">
                          <a:solidFill>
                            <a:srgbClr val="FFFF00"/>
                          </a:solidFill>
                          <a:latin typeface="Georgia"/>
                          <a:cs typeface="Georgia"/>
                        </a:rPr>
                        <a:t>Acts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baseline="0" dirty="0" smtClean="0">
                          <a:latin typeface="Georgia"/>
                          <a:cs typeface="Georgia"/>
                        </a:rPr>
                        <a:t>are made by our federal legislature, called Congress.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rgbClr val="0080FF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56434"/>
            <a:ext cx="1977961" cy="1988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09120"/>
            <a:ext cx="1830527" cy="18305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509120"/>
            <a:ext cx="1805780" cy="179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970" y="16417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Organization and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Purpose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of</a:t>
            </a:r>
          </a:p>
          <a:p>
            <a:pPr algn="ctr" eaLnBrk="0" hangingPunct="0"/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C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ounty Government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1279817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lvl="1" indent="-228600" eaLnBrk="0" hangingPunct="0">
              <a:spcAft>
                <a:spcPts val="1200"/>
              </a:spcAft>
              <a:buSzPct val="100000"/>
              <a:buFontTx/>
              <a:buChar char="•"/>
            </a:pPr>
            <a:r>
              <a:rPr lang="en-US" sz="2800" dirty="0" smtClean="0">
                <a:latin typeface="Georgia"/>
                <a:cs typeface="Georgia"/>
              </a:rPr>
              <a:t>A 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county</a:t>
            </a:r>
            <a:r>
              <a:rPr lang="en-US" sz="2800" dirty="0" smtClean="0">
                <a:latin typeface="Georgia"/>
                <a:cs typeface="Georgia"/>
              </a:rPr>
              <a:t> is a </a:t>
            </a:r>
            <a:r>
              <a:rPr lang="en-US" sz="2800" dirty="0">
                <a:latin typeface="Georgia" panose="02040502050405020303" pitchFamily="18" charset="0"/>
              </a:rPr>
              <a:t>division of state government formed </a:t>
            </a:r>
            <a:r>
              <a:rPr lang="en-US" sz="2800" dirty="0" smtClean="0">
                <a:latin typeface="Georgia" panose="02040502050405020303" pitchFamily="18" charset="0"/>
              </a:rPr>
              <a:t>to </a:t>
            </a:r>
            <a:r>
              <a:rPr lang="en-US" sz="2800" dirty="0">
                <a:latin typeface="Georgia" panose="02040502050405020303" pitchFamily="18" charset="0"/>
              </a:rPr>
              <a:t>carry out </a:t>
            </a:r>
            <a:r>
              <a:rPr lang="en-US" sz="2800" dirty="0" smtClean="0">
                <a:latin typeface="Georgia" panose="02040502050405020303" pitchFamily="18" charset="0"/>
              </a:rPr>
              <a:t>state laws.  </a:t>
            </a:r>
            <a:r>
              <a:rPr lang="en-US" sz="2800" dirty="0" smtClean="0">
                <a:latin typeface="Georgia" panose="02040502050405020303" pitchFamily="18" charset="0"/>
                <a:cs typeface="Georgia"/>
              </a:rPr>
              <a:t>There are 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 panose="02040502050405020303" pitchFamily="18" charset="0"/>
                <a:cs typeface="Georgia"/>
              </a:rPr>
              <a:t>67</a:t>
            </a:r>
            <a:r>
              <a:rPr lang="en-US" sz="2800" dirty="0" smtClean="0">
                <a:latin typeface="Georgia" panose="02040502050405020303" pitchFamily="18" charset="0"/>
                <a:cs typeface="Georgia"/>
              </a:rPr>
              <a:t> counties in Florida and each county creates its own county government.</a:t>
            </a:r>
          </a:p>
          <a:p>
            <a:pPr marL="228600" lvl="1" indent="-228600" eaLnBrk="0" hangingPunct="0">
              <a:spcAft>
                <a:spcPts val="1200"/>
              </a:spcAft>
              <a:buSzPct val="100000"/>
              <a:buFontTx/>
              <a:buChar char="•"/>
            </a:pPr>
            <a:r>
              <a:rPr lang="en-US" sz="2800" dirty="0" smtClean="0">
                <a:latin typeface="Georgia"/>
                <a:cs typeface="Georgia"/>
              </a:rPr>
              <a:t>In Leon County, the county board/commission </a:t>
            </a:r>
            <a:r>
              <a:rPr lang="en-US" sz="2800" dirty="0">
                <a:latin typeface="Georgia"/>
                <a:cs typeface="Georgia"/>
              </a:rPr>
              <a:t>is </a:t>
            </a:r>
            <a:r>
              <a:rPr lang="en-US" sz="2800" b="1" u="sng" dirty="0">
                <a:solidFill>
                  <a:srgbClr val="FFFF00"/>
                </a:solidFill>
                <a:latin typeface="Georgia"/>
                <a:cs typeface="Georgia"/>
              </a:rPr>
              <a:t>elected</a:t>
            </a:r>
            <a:r>
              <a:rPr lang="en-US" sz="2800" dirty="0">
                <a:latin typeface="Georgia"/>
                <a:cs typeface="Georgia"/>
              </a:rPr>
              <a:t> by </a:t>
            </a:r>
            <a:r>
              <a:rPr lang="en-US" sz="2800" b="1" u="sng" dirty="0">
                <a:solidFill>
                  <a:srgbClr val="FFFF00"/>
                </a:solidFill>
                <a:latin typeface="Georgia"/>
                <a:cs typeface="Georgia"/>
              </a:rPr>
              <a:t>voters</a:t>
            </a:r>
            <a:r>
              <a:rPr lang="en-US" sz="280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latin typeface="Georgia"/>
                <a:cs typeface="Georgia"/>
              </a:rPr>
              <a:t>and forms the legislative body.</a:t>
            </a:r>
          </a:p>
          <a:p>
            <a:pPr marL="228600" lvl="1" indent="-228600" eaLnBrk="0" hangingPunct="0">
              <a:spcAft>
                <a:spcPts val="1200"/>
              </a:spcAft>
              <a:buSzPct val="100000"/>
              <a:buFontTx/>
              <a:buChar char="•"/>
            </a:pPr>
            <a:r>
              <a:rPr lang="en-US" sz="2800" dirty="0">
                <a:latin typeface="Georgia"/>
                <a:cs typeface="Georgia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Georgia"/>
                <a:cs typeface="Georgia"/>
              </a:rPr>
              <a:t>county board or commission</a:t>
            </a:r>
            <a:r>
              <a:rPr lang="en-US" sz="2800" b="1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latin typeface="Georgia"/>
                <a:cs typeface="Georgia"/>
              </a:rPr>
              <a:t>supervises elections; enforces </a:t>
            </a:r>
            <a:r>
              <a:rPr lang="en-US" sz="2800" dirty="0" smtClean="0">
                <a:latin typeface="Georgia"/>
                <a:cs typeface="Georgia"/>
              </a:rPr>
              <a:t>state and county </a:t>
            </a:r>
            <a:r>
              <a:rPr lang="en-US" sz="2800" dirty="0">
                <a:latin typeface="Georgia"/>
                <a:cs typeface="Georgia"/>
              </a:rPr>
              <a:t>laws; collects taxes; and provides health and welfare services, libraries, roads, and schools.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429625" y="6446838"/>
            <a:ext cx="4191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700" b="1" dirty="0">
                <a:solidFill>
                  <a:srgbClr val="003399"/>
                </a:solidFill>
              </a:rPr>
              <a:t>NEXT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6" y="5030683"/>
            <a:ext cx="2819935" cy="1827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3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4899" y="158493"/>
            <a:ext cx="650350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The Leon County Commission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429625" y="6446838"/>
            <a:ext cx="4191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700" b="1">
                <a:solidFill>
                  <a:srgbClr val="003399"/>
                </a:solidFill>
              </a:rPr>
              <a:t>NEXT</a:t>
            </a:r>
          </a:p>
        </p:txBody>
      </p:sp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125094" y="951409"/>
            <a:ext cx="621371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latin typeface="Georgia"/>
                <a:cs typeface="Georgia"/>
              </a:rPr>
              <a:t>The citizens of Leon County vote for the commissioner of their district </a:t>
            </a:r>
            <a:r>
              <a:rPr lang="en-US" sz="2800" dirty="0" smtClean="0">
                <a:latin typeface="Georgia"/>
                <a:cs typeface="Georgia"/>
              </a:rPr>
              <a:t>(there are five districts) and for </a:t>
            </a:r>
            <a:r>
              <a:rPr lang="en-US" sz="2800" dirty="0">
                <a:latin typeface="Georgia"/>
                <a:cs typeface="Georgia"/>
              </a:rPr>
              <a:t>two </a:t>
            </a:r>
            <a:r>
              <a:rPr lang="en-US" sz="2800" b="1" i="1" u="sng" dirty="0">
                <a:solidFill>
                  <a:srgbClr val="FFFF00"/>
                </a:solidFill>
                <a:latin typeface="Georgia"/>
                <a:cs typeface="Georgia"/>
              </a:rPr>
              <a:t>At-Large</a:t>
            </a:r>
            <a:r>
              <a:rPr lang="en-US" sz="2800" b="1" i="1" u="sng" dirty="0">
                <a:latin typeface="Georgia"/>
                <a:cs typeface="Georgia"/>
              </a:rPr>
              <a:t> </a:t>
            </a:r>
            <a:r>
              <a:rPr lang="en-US" sz="2800" dirty="0">
                <a:latin typeface="Georgia"/>
                <a:cs typeface="Georgia"/>
              </a:rPr>
              <a:t>seats</a:t>
            </a:r>
            <a:r>
              <a:rPr lang="en-US" sz="2800" dirty="0" smtClean="0">
                <a:latin typeface="Georgia"/>
                <a:cs typeface="Georgia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>
              <a:latin typeface="Georgia"/>
              <a:cs typeface="Georgia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latin typeface="Georgia"/>
                <a:cs typeface="Georgia"/>
              </a:rPr>
              <a:t>At-Large means that these officials 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represent </a:t>
            </a:r>
            <a:r>
              <a:rPr lang="en-US" sz="2800" b="1" i="1" u="sng" dirty="0">
                <a:solidFill>
                  <a:srgbClr val="FFFF00"/>
                </a:solidFill>
                <a:latin typeface="Georgia"/>
                <a:cs typeface="Georgia"/>
              </a:rPr>
              <a:t>the whole 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county.</a:t>
            </a:r>
          </a:p>
          <a:p>
            <a:pPr marL="285750" indent="-285750">
              <a:buFont typeface="Arial" charset="0"/>
              <a:buChar char="•"/>
            </a:pPr>
            <a:endParaRPr lang="en-US" sz="2800" b="1" i="1" u="sng" dirty="0">
              <a:solidFill>
                <a:srgbClr val="FFFF00"/>
              </a:solidFill>
              <a:latin typeface="Georgia"/>
              <a:cs typeface="Georgia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latin typeface="Georgia"/>
                <a:cs typeface="Georgia"/>
              </a:rPr>
              <a:t>There are seven commissioners in total and they vote on </a:t>
            </a:r>
            <a:r>
              <a:rPr lang="en-US" sz="2800" b="1" i="1" u="sng" dirty="0">
                <a:solidFill>
                  <a:srgbClr val="FFFF00"/>
                </a:solidFill>
                <a:latin typeface="Georgia"/>
                <a:cs typeface="Georgia"/>
              </a:rPr>
              <a:t>issues and new </a:t>
            </a:r>
            <a:r>
              <a:rPr lang="en-US" sz="2800" b="1" i="1" u="sng" dirty="0" smtClean="0">
                <a:solidFill>
                  <a:srgbClr val="FFFF00"/>
                </a:solidFill>
                <a:latin typeface="Georgia"/>
                <a:cs typeface="Georgia"/>
              </a:rPr>
              <a:t>ordinances </a:t>
            </a:r>
            <a:r>
              <a:rPr lang="en-US" sz="2800" dirty="0" smtClean="0">
                <a:latin typeface="Georgia"/>
                <a:cs typeface="Georgia"/>
              </a:rPr>
              <a:t>brought </a:t>
            </a:r>
            <a:r>
              <a:rPr lang="en-US" sz="2800" dirty="0">
                <a:latin typeface="Georgia"/>
                <a:cs typeface="Georgia"/>
              </a:rPr>
              <a:t>up at </a:t>
            </a:r>
            <a:r>
              <a:rPr lang="en-US" sz="2800" b="1" i="1" u="sng" dirty="0">
                <a:solidFill>
                  <a:srgbClr val="FFFF00"/>
                </a:solidFill>
                <a:latin typeface="Georgia"/>
                <a:cs typeface="Georgia"/>
              </a:rPr>
              <a:t>Commission</a:t>
            </a:r>
            <a:r>
              <a:rPr lang="en-US" sz="2800" b="1" i="1" u="sng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en-US" sz="2800" dirty="0">
                <a:latin typeface="Georgia"/>
                <a:cs typeface="Georgia"/>
              </a:rPr>
              <a:t>meetings</a:t>
            </a:r>
            <a:r>
              <a:rPr lang="en-US" sz="2800" dirty="0" smtClean="0">
                <a:latin typeface="Georgia"/>
                <a:cs typeface="Georgia"/>
              </a:rPr>
              <a:t>.</a:t>
            </a:r>
            <a:endParaRPr lang="en-US" sz="2800" dirty="0">
              <a:latin typeface="Georgia"/>
              <a:cs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36" y="937875"/>
            <a:ext cx="2665075" cy="2695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197" y="3905123"/>
            <a:ext cx="2660415" cy="269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357313" y="1292225"/>
            <a:ext cx="6861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003399"/>
                </a:solidFill>
                <a:latin typeface="Verdana" pitchFamily="34" charset="0"/>
              </a:rPr>
              <a:t>LEON COUNTY GOVERNMENT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357313" y="1876425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916113" y="981075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9999"/>
                </a:solidFill>
                <a:latin typeface="Verdana" pitchFamily="34" charset="0"/>
              </a:rPr>
              <a:t>Section 1: Units of Local Government</a:t>
            </a:r>
            <a:endParaRPr lang="en-US">
              <a:solidFill>
                <a:srgbClr val="009999"/>
              </a:solidFill>
              <a:latin typeface="Verdana" pitchFamily="34" charset="0"/>
            </a:endParaRPr>
          </a:p>
        </p:txBody>
      </p:sp>
      <p:sp>
        <p:nvSpPr>
          <p:cNvPr id="19461" name="Oval 7"/>
          <p:cNvSpPr>
            <a:spLocks noChangeArrowheads="1"/>
          </p:cNvSpPr>
          <p:nvPr/>
        </p:nvSpPr>
        <p:spPr bwMode="auto">
          <a:xfrm>
            <a:off x="1528763" y="1003300"/>
            <a:ext cx="304800" cy="304800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357313" y="796925"/>
            <a:ext cx="6588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rgbClr val="A50021"/>
                </a:solidFill>
              </a:rPr>
              <a:t>SECTION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429625" y="6446838"/>
            <a:ext cx="4191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700" b="1">
                <a:solidFill>
                  <a:srgbClr val="003399"/>
                </a:solidFill>
              </a:rPr>
              <a:t>NEXT</a:t>
            </a:r>
          </a:p>
        </p:txBody>
      </p:sp>
      <p:pic>
        <p:nvPicPr>
          <p:cNvPr id="19464" name="Picture 2" descr="Leon County Commission District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</p:bldLst>
  </p:timing>
</p:sld>
</file>

<file path=ppt/theme/theme1.xml><?xml version="1.0" encoding="utf-8"?>
<a:theme xmlns:a="http://schemas.openxmlformats.org/drawingml/2006/main" name="Theme1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3082</TotalTime>
  <Words>877</Words>
  <Application>Microsoft Office PowerPoint</Application>
  <PresentationFormat>On-screen Show (4:3)</PresentationFormat>
  <Paragraphs>122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MS PGothic</vt:lpstr>
      <vt:lpstr>Arial</vt:lpstr>
      <vt:lpstr>Calibri</vt:lpstr>
      <vt:lpstr>Georgia</vt:lpstr>
      <vt:lpstr>Times</vt:lpstr>
      <vt:lpstr>Times New Roman</vt:lpstr>
      <vt:lpstr>Verdana</vt:lpstr>
      <vt:lpstr>Wingdings</vt:lpstr>
      <vt:lpstr>Theme1</vt:lpstr>
      <vt:lpstr>PowerPoint Presentation</vt:lpstr>
      <vt:lpstr>PowerPoint Presentation</vt:lpstr>
      <vt:lpstr>PowerPoint Presentation</vt:lpstr>
      <vt:lpstr>Local and County Governments</vt:lpstr>
      <vt:lpstr>Ordinances, Statutes, and Acts</vt:lpstr>
      <vt:lpstr>Lawmaking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Tallahassee Government City Commission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</dc:creator>
  <cp:lastModifiedBy>Cyrus, Christie</cp:lastModifiedBy>
  <cp:revision>158</cp:revision>
  <cp:lastPrinted>2016-01-27T17:13:11Z</cp:lastPrinted>
  <dcterms:created xsi:type="dcterms:W3CDTF">2011-03-08T16:18:16Z</dcterms:created>
  <dcterms:modified xsi:type="dcterms:W3CDTF">2017-02-02T18:54:08Z</dcterms:modified>
</cp:coreProperties>
</file>